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2"/>
  </p:handoutMasterIdLst>
  <p:sldIdLst>
    <p:sldId id="256" r:id="rId3"/>
    <p:sldId id="3033" r:id="rId5"/>
    <p:sldId id="1783" r:id="rId6"/>
    <p:sldId id="2618" r:id="rId7"/>
    <p:sldId id="3204" r:id="rId8"/>
    <p:sldId id="3037" r:id="rId9"/>
    <p:sldId id="3021" r:id="rId10"/>
    <p:sldId id="2062" r:id="rId11"/>
    <p:sldId id="378" r:id="rId12"/>
    <p:sldId id="407" r:id="rId13"/>
    <p:sldId id="2333" r:id="rId14"/>
    <p:sldId id="2384" r:id="rId15"/>
    <p:sldId id="3013" r:id="rId16"/>
    <p:sldId id="3014" r:id="rId17"/>
    <p:sldId id="3045" r:id="rId18"/>
    <p:sldId id="3044" r:id="rId19"/>
    <p:sldId id="3126" r:id="rId20"/>
    <p:sldId id="1028" r:id="rId21"/>
    <p:sldId id="620" r:id="rId22"/>
    <p:sldId id="443" r:id="rId23"/>
    <p:sldId id="2418" r:id="rId24"/>
    <p:sldId id="623" r:id="rId25"/>
    <p:sldId id="865" r:id="rId26"/>
    <p:sldId id="3215" r:id="rId27"/>
    <p:sldId id="2283" r:id="rId28"/>
    <p:sldId id="2443" r:id="rId29"/>
    <p:sldId id="2445" r:id="rId30"/>
    <p:sldId id="2475" r:id="rId31"/>
    <p:sldId id="2309" r:id="rId32"/>
    <p:sldId id="2446" r:id="rId33"/>
    <p:sldId id="2458" r:id="rId34"/>
    <p:sldId id="2448" r:id="rId35"/>
    <p:sldId id="2449" r:id="rId36"/>
    <p:sldId id="2564" r:id="rId37"/>
    <p:sldId id="2451" r:id="rId38"/>
    <p:sldId id="3012" r:id="rId39"/>
    <p:sldId id="3011" r:id="rId40"/>
    <p:sldId id="2591" r:id="rId41"/>
    <p:sldId id="2594" r:id="rId42"/>
    <p:sldId id="3212" r:id="rId43"/>
    <p:sldId id="2814" r:id="rId44"/>
    <p:sldId id="611" r:id="rId45"/>
    <p:sldId id="632" r:id="rId46"/>
    <p:sldId id="1647" r:id="rId47"/>
    <p:sldId id="2800" r:id="rId48"/>
    <p:sldId id="1009" r:id="rId49"/>
    <p:sldId id="1008" r:id="rId50"/>
    <p:sldId id="2819" r:id="rId51"/>
    <p:sldId id="2817" r:id="rId52"/>
    <p:sldId id="860" r:id="rId53"/>
    <p:sldId id="1493" r:id="rId54"/>
    <p:sldId id="633" r:id="rId55"/>
    <p:sldId id="2072" r:id="rId56"/>
    <p:sldId id="2812" r:id="rId57"/>
    <p:sldId id="3208" r:id="rId58"/>
    <p:sldId id="3038" r:id="rId59"/>
    <p:sldId id="2216" r:id="rId60"/>
    <p:sldId id="605" r:id="rId61"/>
  </p:sldIdLst>
  <p:sldSz cx="9144000" cy="572389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handoutMaster" Target="handoutMasters/handoutMaster1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4002" y="1143000"/>
            <a:ext cx="492999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  <a:p>
            <a:r>
              <a:rPr lang="en-US"/>
              <a:t>Chromatic Aberration (CA)  also called chromatic distortion and spherochromatism.</a:t>
            </a:r>
            <a:endParaRPr lang="en-US"/>
          </a:p>
          <a:p>
            <a:r>
              <a:rPr lang="en-US">
                <a:sym typeface="+mn-ea"/>
              </a:rPr>
              <a:t>, geometry distortions and chromatic distortions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pPr marL="0" lvl="1"/>
            <a:r>
              <a:rPr lang="en-US">
                <a:sym typeface="+mn-ea"/>
              </a:rPr>
              <a:t>Phase Shifting Fringes (PSF) or Phase Shifting Fringe Patterns (PSFP)</a:t>
            </a:r>
            <a:endParaRPr lang="en-US">
              <a:sym typeface="+mn-ea"/>
            </a:endParaRPr>
          </a:p>
          <a:p>
            <a:pPr marL="0" lvl="1"/>
            <a:endParaRPr lang="en-US"/>
          </a:p>
          <a:p>
            <a:pPr marL="0" lvl="1"/>
            <a:r>
              <a:rPr lang="en-US">
                <a:sym typeface="+mn-ea"/>
              </a:rPr>
              <a:t>The sensor pixel's sensing location on LCD can be denoted by the phase angles (alpha, beta). The angle can be converted to a WCS coordinate (x,y, Z).</a:t>
            </a:r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When doing calibration, a camera can be treated as a gray box.</a:t>
            </a:r>
            <a:endParaRPr lang="en-US"/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Optimization can be made for fully using the geometrical property and lighting property statistically.</a:t>
            </a:r>
            <a:endParaRPr lang="en-US">
              <a:sym typeface="+mn-ea"/>
            </a:endParaRPr>
          </a:p>
          <a:p>
            <a:pPr marL="0" lvl="1"/>
            <a:endParaRPr lang="en-US"/>
          </a:p>
          <a:p>
            <a:pPr marL="0" lvl="1"/>
            <a:r>
              <a:rPr lang="en-US">
                <a:sym typeface="+mn-ea"/>
              </a:rPr>
              <a:t>Imaging devices: </a:t>
            </a:r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   Sensor: Image sensing.</a:t>
            </a:r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   Imager: Image projection.</a:t>
            </a:r>
            <a:endParaRPr lang="en-US">
              <a:sym typeface="+mn-ea"/>
            </a:endParaRPr>
          </a:p>
          <a:p>
            <a:pPr marL="0" lvl="1"/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The location accuracy of the receivers on the LCD plane can be 1/1,000 of the LCD pixel pitch or better. </a:t>
            </a:r>
            <a:endParaRPr lang="en-US">
              <a:sym typeface="+mn-ea"/>
            </a:endParaRPr>
          </a:p>
          <a:p>
            <a:pPr marL="0" lvl="1"/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The camera (lens and sensor) can be treated as a grey box. Only the external properties are needed.</a:t>
            </a:r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Camera Pixel Ray Vectors in space are fixed.</a:t>
            </a:r>
            <a:endParaRPr lang="en-US">
              <a:sym typeface="+mn-ea"/>
            </a:endParaRPr>
          </a:p>
          <a:p>
            <a:pPr marL="0" lvl="1"/>
            <a:r>
              <a:rPr lang="en-US">
                <a:sym typeface="+mn-ea"/>
              </a:rPr>
              <a:t>The dimensional accuracy of both image sensor and LCD are very high.</a:t>
            </a:r>
            <a:endParaRPr lang="en-US">
              <a:sym typeface="+mn-ea"/>
            </a:endParaRPr>
          </a:p>
          <a:p>
            <a:pPr marL="0" lvl="1"/>
            <a:endParaRPr lang="en-US">
              <a:sym typeface="+mn-ea"/>
            </a:endParaRPr>
          </a:p>
          <a:p>
            <a:pPr marL="0" lvl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Calibration Panel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Any CCD/CMOS sensor pixel will be illuminated mainly by 4 LCD pixels.</a:t>
            </a:r>
            <a:endParaRPr lang="en-US"/>
          </a:p>
          <a:p>
            <a:r>
              <a:rPr lang="en-US">
                <a:sym typeface="+mn-ea"/>
              </a:rPr>
              <a:t>IMP is used to do  resampling for Image Rectification.</a:t>
            </a:r>
            <a:endParaRPr lang="en-US">
              <a:sym typeface="+mn-ea"/>
            </a:endParaRPr>
          </a:p>
          <a:p>
            <a:r>
              <a:rPr lang="en-US"/>
              <a:t>Both 4-vertex and 3-vertex interpolation algorithms can be used. 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LCD pixels are phase encoded by fringe patterns</a:t>
            </a:r>
            <a:endParaRPr lang="en-US"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Basic Calibration:  LCD with Fringe Images are at fixed location, Virtual Sensor is on the LCD.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The LCD is the window that the camera views the external world. 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It's also the location where the Virtual Sensor locates.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Virtual Sensor and Inverse Mapping: 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1. Create a virtual sensor is to find a rectangular area (Virtual Sensor FOV) within the camera's viewing area (Sensor FOV, with distortion, non-rectangular due to lens distortion).  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2. Calculate the Inverse Mapping Parameters (IMP) with the algorithm that solves the problem of "the interpolation of a point in an </a:t>
            </a:r>
            <a:r>
              <a:rPr lang="en-US">
                <a:sym typeface="+mn-ea"/>
              </a:rPr>
              <a:t>Arbitrary Quadrilateral</a:t>
            </a:r>
            <a:r>
              <a:rPr lang="en-US">
                <a:latin typeface="Times New Roman" panose="02020603050405020304" pitchFamily="2" charset="0"/>
                <a:sym typeface="+mn-ea"/>
              </a:rPr>
              <a:t>"</a:t>
            </a:r>
            <a:r>
              <a:rPr lang="en-US">
                <a:sym typeface="+mn-ea"/>
              </a:rPr>
              <a:t>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3. Resample the original image with the IMPs to get a distortion-free image. 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Advanced Calibration:  Pixel Ray Vectors can be determined.  Virtual Sensor can be created at any locations and orientations (6-DOF). It's not limited on the LCD plane.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Pixel Ray Vectors can fully describe the lens distortion and the relationship between Sensor and the WCS. The WCS is represented by the LCD.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The Virtual Sensor can be created at any locations and/or orientations in the WCS.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The Inverse Mapping Parameters can be determined for the Virtual Sensor.</a:t>
            </a:r>
            <a:endParaRPr lang="en-US">
              <a:latin typeface="Times New Roman" panose="02020603050405020304" pitchFamily="2" charset="0"/>
              <a:sym typeface="+mn-ea"/>
            </a:endParaRPr>
          </a:p>
          <a:p>
            <a:endParaRPr lang="en-US"/>
          </a:p>
          <a:p>
            <a:r>
              <a:rPr lang="en-US">
                <a:latin typeface="Times New Roman" panose="02020603050405020304" pitchFamily="2" charset="0"/>
                <a:sym typeface="+mn-ea"/>
              </a:rPr>
              <a:t>   </a:t>
            </a:r>
            <a:r>
              <a:rPr lang="en-US" altLang="zh-CN">
                <a:latin typeface="Times New Roman" panose="02020603050405020304" pitchFamily="2" charset="0"/>
                <a:sym typeface="+mn-ea"/>
              </a:rPr>
              <a:t>Zhang's method can be extended to the situation when a linear stage is not available.</a:t>
            </a:r>
            <a:endParaRPr lang="en-US" altLang="zh-CN">
              <a:latin typeface="Times New Roman" panose="02020603050405020304" pitchFamily="2" charset="0"/>
              <a:sym typeface="+mn-ea"/>
            </a:endParaRPr>
          </a:p>
          <a:p>
            <a:endParaRPr lang="en-US"/>
          </a:p>
          <a:p>
            <a:r>
              <a:rPr lang="en-US"/>
              <a:t>Line of Sight (LoS), lens optical axis.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// Formula to solve (h, k), the location of min (dSum3) </a:t>
            </a:r>
            <a:endParaRPr lang="en-US"/>
          </a:p>
          <a:p>
            <a:r>
              <a:rPr lang="en-US"/>
              <a:t>// Where x is the Z of the WCS. y is the sqrt( Sum(X^2 + Y^2) ). N is the number of rays.</a:t>
            </a:r>
            <a:endParaRPr lang="en-US"/>
          </a:p>
          <a:p>
            <a:r>
              <a:rPr lang="en-US"/>
              <a:t>// </a:t>
            </a:r>
            <a:endParaRPr lang="en-US"/>
          </a:p>
          <a:p>
            <a:r>
              <a:rPr lang="en-US">
                <a:sym typeface="+mn-ea"/>
              </a:rPr>
              <a:t>// y = a(x-h)^2 + k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// y = ax^2 + bx + c</a:t>
            </a:r>
            <a:endParaRPr lang="en-US"/>
          </a:p>
          <a:p>
            <a:r>
              <a:rPr lang="en-US"/>
              <a:t>// x = {-1, 0, 1}</a:t>
            </a:r>
            <a:endParaRPr lang="en-US"/>
          </a:p>
          <a:p>
            <a:r>
              <a:rPr lang="en-US"/>
              <a:t>// y(i) = R(i)</a:t>
            </a:r>
            <a:endParaRPr lang="en-US"/>
          </a:p>
          <a:p>
            <a:r>
              <a:rPr lang="en-US"/>
              <a:t>// c = y2</a:t>
            </a:r>
            <a:endParaRPr lang="en-US"/>
          </a:p>
          <a:p>
            <a:r>
              <a:rPr lang="en-US"/>
              <a:t>// b = (y3-y1)/2</a:t>
            </a:r>
            <a:endParaRPr lang="en-US"/>
          </a:p>
          <a:p>
            <a:r>
              <a:rPr lang="en-US"/>
              <a:t>// a = (y3-y2)-(y3-y1)/2</a:t>
            </a:r>
            <a:endParaRPr lang="en-US"/>
          </a:p>
          <a:p>
            <a:r>
              <a:rPr lang="en-US"/>
              <a:t>// a = (y1-y2)+(y3-y1)/2</a:t>
            </a:r>
            <a:endParaRPr lang="en-US"/>
          </a:p>
          <a:p>
            <a:r>
              <a:rPr lang="en-US"/>
              <a:t>// (h, k) = (-b/(2a), -b^2/(4a) + c)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The differential 3-step PSF can reduce phase distribution errors in space caused by the nonlinearity response if intensities between CCD and LCD.</a:t>
            </a:r>
            <a:endParaRPr lang="en-US"/>
          </a:p>
          <a:p>
            <a:r>
              <a:rPr lang="en-US">
                <a:sym typeface="+mn-ea"/>
              </a:rPr>
              <a:t>It</a:t>
            </a:r>
            <a:r>
              <a:rPr lang="en-US"/>
              <a:t> can make the </a:t>
            </a:r>
            <a:r>
              <a:rPr lang="en-US">
                <a:sym typeface="+mn-ea"/>
              </a:rPr>
              <a:t>sinusoidal </a:t>
            </a:r>
            <a:r>
              <a:rPr lang="en-US"/>
              <a:t>frigs more pure.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Camera Image Profile and Histogram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The Virtual sensors for 3D configurations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The virtual sensor should meet the epipolar geometry.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The pixel rows (so as the sensor plane) should be parallel to the baseline.</a:t>
            </a:r>
            <a:endParaRPr lang="en-US">
              <a:sym typeface="+mn-ea"/>
            </a:endParaRP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Interpolation of a point in an Arbitrary Quadrilateral  (AQ)</a:t>
            </a:r>
            <a:endParaRPr lang="en-US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1. For 3-Vertex algorithm, the IMP consists of: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1.1 V00: It's the lower/left pixel location of the correspondent AQ (Arbitrary Quadrilateral) of the original image. </a:t>
            </a:r>
            <a:endParaRPr lang="en-US"/>
          </a:p>
          <a:p>
            <a:r>
              <a:rPr lang="en-US">
                <a:sym typeface="+mn-ea"/>
              </a:rPr>
              <a:t>1.2 Sign: It shows that which of the 2 triangles is used.</a:t>
            </a:r>
            <a:endParaRPr lang="en-US"/>
          </a:p>
          <a:p>
            <a:r>
              <a:rPr lang="en-US">
                <a:sym typeface="+mn-ea"/>
              </a:rPr>
              <a:t>1.3 The 3 coefficients.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2. For 4-Vertex algorithm, the IMP consists of: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2.1 V00: It's the lower/left pixel location of the correspondent AQ of the original image. </a:t>
            </a:r>
            <a:endParaRPr lang="en-US"/>
          </a:p>
          <a:p>
            <a:r>
              <a:rPr lang="en-US">
                <a:sym typeface="+mn-ea"/>
              </a:rPr>
              <a:t>2.2 The 4 coefficients.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xy </a:t>
            </a:r>
            <a:endParaRPr lang="en-US"/>
          </a:p>
          <a:p>
            <a:r>
              <a:rPr lang="en-US"/>
              <a:t>x(1-y)</a:t>
            </a:r>
            <a:endParaRPr lang="en-US"/>
          </a:p>
          <a:p>
            <a:r>
              <a:rPr lang="en-US"/>
              <a:t>y(1-x)</a:t>
            </a:r>
            <a:endParaRPr lang="en-US"/>
          </a:p>
          <a:p>
            <a:r>
              <a:rPr lang="en-US"/>
              <a:t>(1-x)(1-y)</a:t>
            </a:r>
            <a:endParaRPr lang="en-US"/>
          </a:p>
          <a:p>
            <a:endParaRPr lang="en-US"/>
          </a:p>
          <a:p>
            <a:r>
              <a:rPr lang="en-US"/>
              <a:t>xy</a:t>
            </a:r>
            <a:endParaRPr lang="en-US"/>
          </a:p>
          <a:p>
            <a:r>
              <a:rPr lang="en-US"/>
              <a:t>x-xy</a:t>
            </a:r>
            <a:endParaRPr lang="en-US"/>
          </a:p>
          <a:p>
            <a:r>
              <a:rPr lang="en-US"/>
              <a:t>y-xy</a:t>
            </a:r>
            <a:endParaRPr lang="en-US"/>
          </a:p>
          <a:p>
            <a:r>
              <a:rPr lang="en-US"/>
              <a:t>1-x-y+xy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The </a:t>
            </a:r>
            <a:r>
              <a:rPr lang="en-US">
                <a:sym typeface="+mn-ea"/>
              </a:rPr>
              <a:t>coefficients </a:t>
            </a:r>
            <a:r>
              <a:rPr lang="en-US">
                <a:sym typeface="+mn-ea"/>
              </a:rPr>
              <a:t>are inversely proportional to the distances to the vertices. &gt;&gt; Modified to“</a:t>
            </a:r>
            <a:r>
              <a:rPr lang="en-US">
                <a:sym typeface="+mn-ea"/>
              </a:rPr>
              <a:t>not LINEARLY</a:t>
            </a:r>
            <a:r>
              <a:rPr lang="en-US">
                <a:sym typeface="+mn-ea"/>
              </a:rPr>
              <a:t> inversely proportional”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xy </a:t>
            </a:r>
            <a:endParaRPr lang="en-US"/>
          </a:p>
          <a:p>
            <a:r>
              <a:rPr lang="en-US"/>
              <a:t>x(1-y)</a:t>
            </a:r>
            <a:endParaRPr lang="en-US"/>
          </a:p>
          <a:p>
            <a:r>
              <a:rPr lang="en-US"/>
              <a:t>y(1-x)</a:t>
            </a:r>
            <a:endParaRPr lang="en-US"/>
          </a:p>
          <a:p>
            <a:r>
              <a:rPr lang="en-US"/>
              <a:t>(1-x)(1-y)</a:t>
            </a:r>
            <a:endParaRPr lang="en-US"/>
          </a:p>
          <a:p>
            <a:endParaRPr lang="en-US"/>
          </a:p>
          <a:p>
            <a:r>
              <a:rPr lang="en-US"/>
              <a:t>xy</a:t>
            </a:r>
            <a:endParaRPr lang="en-US"/>
          </a:p>
          <a:p>
            <a:r>
              <a:rPr lang="en-US"/>
              <a:t>x-xy</a:t>
            </a:r>
            <a:endParaRPr lang="en-US"/>
          </a:p>
          <a:p>
            <a:r>
              <a:rPr lang="en-US"/>
              <a:t>y-xy</a:t>
            </a:r>
            <a:endParaRPr lang="en-US"/>
          </a:p>
          <a:p>
            <a:r>
              <a:rPr lang="en-US"/>
              <a:t>1-x-y+xy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The </a:t>
            </a:r>
            <a:r>
              <a:rPr lang="en-US">
                <a:sym typeface="+mn-ea"/>
              </a:rPr>
              <a:t>coefficients </a:t>
            </a:r>
            <a:r>
              <a:rPr lang="en-US">
                <a:sym typeface="+mn-ea"/>
              </a:rPr>
              <a:t>are inversely proportional to the distances to the vertices. &gt;&gt; Modified to“</a:t>
            </a:r>
            <a:r>
              <a:rPr lang="en-US">
                <a:sym typeface="+mn-ea"/>
              </a:rPr>
              <a:t>not LINEARLY</a:t>
            </a:r>
            <a:r>
              <a:rPr lang="en-US">
                <a:sym typeface="+mn-ea"/>
              </a:rPr>
              <a:t> inversely proportional”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1. Arbitrary Quadrilateral: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A (V00), B (V01), C (V10), D (V11)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P(u,v) = </a:t>
            </a:r>
            <a:endParaRPr lang="en-US"/>
          </a:p>
          <a:p>
            <a:r>
              <a:rPr lang="en-US">
                <a:sym typeface="+mn-ea"/>
              </a:rPr>
              <a:t>(1-u)(1-v)A</a:t>
            </a:r>
            <a:endParaRPr lang="en-US"/>
          </a:p>
          <a:p>
            <a:r>
              <a:rPr lang="en-US">
                <a:sym typeface="+mn-ea"/>
              </a:rPr>
              <a:t>(u)(1-v)B</a:t>
            </a:r>
            <a:endParaRPr lang="en-US"/>
          </a:p>
          <a:p>
            <a:r>
              <a:rPr lang="en-US">
                <a:sym typeface="+mn-ea"/>
              </a:rPr>
              <a:t>(1-u)(v)C</a:t>
            </a:r>
            <a:endParaRPr lang="en-US"/>
          </a:p>
          <a:p>
            <a:r>
              <a:rPr lang="en-US">
                <a:sym typeface="+mn-ea"/>
              </a:rPr>
              <a:t>(u)(v)D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2. </a:t>
            </a:r>
            <a:r>
              <a:rPr lang="en-US">
                <a:sym typeface="+mn-ea"/>
              </a:rPr>
              <a:t>Curvilinear</a:t>
            </a:r>
            <a:r>
              <a:rPr lang="en-US">
                <a:sym typeface="+mn-ea"/>
              </a:rPr>
              <a:t> Arbitrary Quadrilateral: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A (V00), B (V01), C (V10), D (V11)</a:t>
            </a:r>
            <a:endParaRPr lang="en-US"/>
          </a:p>
          <a:p>
            <a:r>
              <a:rPr lang="en-US">
                <a:sym typeface="+mn-ea"/>
              </a:rPr>
              <a:t>e(u),  f(v), g(v), h(u)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P(u,v) = </a:t>
            </a:r>
            <a:endParaRPr lang="en-US"/>
          </a:p>
          <a:p>
            <a:r>
              <a:rPr lang="en-US">
                <a:sym typeface="+mn-ea"/>
              </a:rPr>
              <a:t>-(1-u)(1-v)A</a:t>
            </a:r>
            <a:endParaRPr lang="en-US"/>
          </a:p>
          <a:p>
            <a:r>
              <a:rPr lang="en-US">
                <a:sym typeface="+mn-ea"/>
              </a:rPr>
              <a:t>-(u)(1-v)B</a:t>
            </a:r>
            <a:endParaRPr lang="en-US"/>
          </a:p>
          <a:p>
            <a:r>
              <a:rPr lang="en-US">
                <a:sym typeface="+mn-ea"/>
              </a:rPr>
              <a:t>-(1-u)(v)C</a:t>
            </a:r>
            <a:endParaRPr lang="en-US"/>
          </a:p>
          <a:p>
            <a:r>
              <a:rPr lang="en-US">
                <a:sym typeface="+mn-ea"/>
              </a:rPr>
              <a:t>-(u)(v)D</a:t>
            </a:r>
            <a:endParaRPr lang="en-US"/>
          </a:p>
          <a:p>
            <a:r>
              <a:rPr lang="en-US">
                <a:sym typeface="+mn-ea"/>
              </a:rPr>
              <a:t>+(1-v)e(u) + (v)h(u)</a:t>
            </a:r>
            <a:endParaRPr lang="en-US"/>
          </a:p>
          <a:p>
            <a:r>
              <a:rPr lang="en-US">
                <a:sym typeface="+mn-ea"/>
              </a:rPr>
              <a:t>+(1-u)f(v) + (u)g(v)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// check a point (x,y) is on which side of the line from (x0, y0) to (x1, y1)</a:t>
            </a:r>
            <a:endParaRPr lang="en-US"/>
          </a:p>
          <a:p>
            <a:r>
              <a:rPr lang="en-US"/>
              <a:t>// Notice: (x0, y0) to (x1, y1) should be pointing to the up/right direction</a:t>
            </a:r>
            <a:endParaRPr lang="en-US"/>
          </a:p>
          <a:p>
            <a:r>
              <a:rPr lang="en-US"/>
              <a:t>// output: out</a:t>
            </a:r>
            <a:endParaRPr lang="en-US"/>
          </a:p>
          <a:p>
            <a:r>
              <a:rPr lang="en-US"/>
              <a:t>//       0 - dot is on the line</a:t>
            </a:r>
            <a:endParaRPr lang="en-US"/>
          </a:p>
          <a:p>
            <a:r>
              <a:rPr lang="en-US"/>
              <a:t>//    +1 - dot is above the H-Line or left of the V-line</a:t>
            </a:r>
            <a:endParaRPr lang="en-US"/>
          </a:p>
          <a:p>
            <a:r>
              <a:rPr lang="en-US"/>
              <a:t>//     -1 - dot is below the H-Line or right of the V-line</a:t>
            </a:r>
            <a:endParaRPr lang="en-US"/>
          </a:p>
          <a:p>
            <a:r>
              <a:rPr lang="en-US"/>
              <a:t>//</a:t>
            </a:r>
            <a:endParaRPr lang="en-US"/>
          </a:p>
          <a:p>
            <a:r>
              <a:rPr lang="en-US"/>
              <a:t>//  formula:</a:t>
            </a:r>
            <a:endParaRPr lang="en-US"/>
          </a:p>
          <a:p>
            <a:r>
              <a:rPr lang="en-US">
                <a:sym typeface="+mn-ea"/>
              </a:rPr>
              <a:t>// dx1 = x1 - x0;</a:t>
            </a:r>
            <a:endParaRPr lang="en-US"/>
          </a:p>
          <a:p>
            <a:r>
              <a:rPr lang="en-US">
                <a:sym typeface="+mn-ea"/>
              </a:rPr>
              <a:t>// dy1 = y1 - y0;</a:t>
            </a:r>
            <a:endParaRPr lang="en-US"/>
          </a:p>
          <a:p>
            <a:r>
              <a:rPr lang="en-US">
                <a:sym typeface="+mn-ea"/>
              </a:rPr>
              <a:t>// dx2 =   x - x0;</a:t>
            </a:r>
            <a:endParaRPr lang="en-US"/>
          </a:p>
          <a:p>
            <a:r>
              <a:rPr lang="en-US">
                <a:sym typeface="+mn-ea"/>
              </a:rPr>
              <a:t>// dy2 =   y - y0;</a:t>
            </a:r>
            <a:endParaRPr lang="en-US"/>
          </a:p>
          <a:p>
            <a:r>
              <a:rPr lang="en-US">
                <a:sym typeface="+mn-ea"/>
              </a:rPr>
              <a:t>//</a:t>
            </a:r>
            <a:endParaRPr lang="en-US"/>
          </a:p>
          <a:p>
            <a:r>
              <a:rPr lang="en-US">
                <a:sym typeface="+mn-ea"/>
              </a:rPr>
              <a:t>// out = dy2*dx1 - dy1*dx2;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A single camera with the Line of Sight faces to the LCD screen.</a:t>
            </a:r>
            <a:endParaRPr lang="en-US"/>
          </a:p>
          <a:p>
            <a:r>
              <a:rPr lang="en-US"/>
              <a:t>The Calculating Cost is the same as the normal image resampling.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For images captured at a distance away from the calibration locations, the errors can be checked by an LCD at that location.</a:t>
            </a:r>
            <a:endParaRPr lang="en-US">
              <a:sym typeface="+mn-ea"/>
            </a:endParaRPr>
          </a:p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Using Physical 1/fps, not interface 1/fps.</a:t>
            </a:r>
            <a:endParaRPr lang="en-US"/>
          </a:p>
          <a:p>
            <a:r>
              <a:rPr lang="en-US"/>
              <a:t>Make both Fringe and camera images be at the range of  </a:t>
            </a:r>
            <a:r>
              <a:rPr lang="en-US">
                <a:sym typeface="+mn-ea"/>
              </a:rPr>
              <a:t>[&gt;0+20, &lt;255-25].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HoloEye.com for LCoS SLM</a:t>
            </a:r>
            <a:endParaRPr lang="en-US"/>
          </a:p>
          <a:p>
            <a:r>
              <a:rPr lang="en-US"/>
              <a:t>TI.com for DMD/DLP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Pixel Ray Vector Array (PRVA) vs. </a:t>
            </a:r>
            <a:r>
              <a:rPr lang="en-US"/>
              <a:t>Pinhole Model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Resampling Parameters Array (RPA):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It's for one of the virtual pixel vs. the correspondent Arbitrary Quadrilateral (AQ): 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For each pixel (I, J) of the Virtual Sensor, there is a correspondent AQ. What saved in the RPA are: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   The location (U, V) of the lower left vertex (pixel) of the AQ.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   The 2 coefficients (u, v) for the 4 vertices of the AQ. The 4 coefficients can be derived as: (1-u)(1-v), (1-u)v, u(1-v), uv</a:t>
            </a:r>
            <a:endParaRPr lang="en-US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   The storage size of the RPA could be 2 uncompressed 32 bit images, i.e. 8 bytes for each virtual pixel.</a:t>
            </a:r>
            <a:endParaRPr lang="en-US">
              <a:sym typeface="+mn-ea"/>
            </a:endParaRPr>
          </a:p>
          <a:p>
            <a:endParaRPr lang="en-US"/>
          </a:p>
          <a:p>
            <a:r>
              <a:rPr lang="en-US"/>
              <a:t>All sensor pixels can be mapped from the sensor plane to a plane in WCS. </a:t>
            </a:r>
            <a:endParaRPr lang="en-US"/>
          </a:p>
          <a:p>
            <a:r>
              <a:rPr lang="en-US"/>
              <a:t>The accuracy here means the pixel location accuracy when 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3D scanner with multi-spectrum, m</a:t>
            </a:r>
            <a:r>
              <a:rPr lang="en-US" altLang="zh-CN">
                <a:sym typeface="+mn-ea"/>
              </a:rPr>
              <a:t>ulti-path, phase shifting structure lighting and shift/tilt lens for </a:t>
            </a:r>
            <a:r>
              <a:rPr lang="en-US" altLang="zh-CN">
                <a:sym typeface="+mn-ea"/>
              </a:rPr>
              <a:t>objects with </a:t>
            </a:r>
            <a:r>
              <a:rPr lang="en-US" altLang="zh-CN">
                <a:sym typeface="+mn-ea"/>
              </a:rPr>
              <a:t>specular surfaces and partially transparent surfaces.</a:t>
            </a: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Find all the pixel locations at 120° phase angles within the FOV </a:t>
            </a:r>
            <a:r>
              <a:rPr lang="en-US">
                <a:sym typeface="+mn-ea"/>
              </a:rPr>
              <a:t>by AQI interpolation.</a:t>
            </a:r>
            <a:endParaRPr lang="en-US">
              <a:sym typeface="+mn-ea"/>
            </a:endParaRPr>
          </a:p>
          <a:p>
            <a:r>
              <a:rPr lang="en-US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Arbitrary Quadrilateral Interpolation.</a:t>
            </a: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-Moire algorithm</a:t>
            </a:r>
            <a:endParaRPr lang="en-US"/>
          </a:p>
          <a:p>
            <a:r>
              <a:rPr lang="en-US"/>
              <a:t>The 120</a:t>
            </a:r>
            <a:r>
              <a:rPr lang="en-US">
                <a:sym typeface="+mn-ea"/>
              </a:rPr>
              <a:t>° </a:t>
            </a:r>
            <a:r>
              <a:rPr lang="en-US">
                <a:sym typeface="+mn-ea"/>
              </a:rPr>
              <a:t>Phase-</a:t>
            </a:r>
            <a:r>
              <a:rPr lang="en-US">
                <a:sym typeface="+mn-ea"/>
              </a:rPr>
              <a:t>Pixel array can be extended by extrapolation. It can cover more area than the original FOV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Optical Centers:</a:t>
            </a:r>
            <a:endParaRPr lang="en-US"/>
          </a:p>
          <a:p>
            <a:r>
              <a:rPr lang="en-US">
                <a:sym typeface="+mn-ea"/>
              </a:rPr>
              <a:t>  -68.463867	 -3.295898	 +234.204102</a:t>
            </a:r>
            <a:endParaRPr lang="en-US"/>
          </a:p>
          <a:p>
            <a:r>
              <a:rPr lang="en-US">
                <a:sym typeface="+mn-ea"/>
              </a:rPr>
              <a:t>  +65.478516	 -7.729492	 +236.505859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Baseline Vector:</a:t>
            </a:r>
            <a:endParaRPr lang="en-US"/>
          </a:p>
          <a:p>
            <a:r>
              <a:rPr lang="en-US">
                <a:sym typeface="+mn-ea"/>
              </a:rPr>
              <a:t> +0.999305	 -0.033078	 +0.017173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Virtual Plane location and directions:</a:t>
            </a:r>
            <a:endParaRPr lang="en-US"/>
          </a:p>
          <a:p>
            <a:r>
              <a:rPr lang="en-US">
                <a:sym typeface="+mn-ea"/>
              </a:rPr>
              <a:t> -1.492676	 -5.512695	 +0.000000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+0.999305	 -0.033078	 +0.017173</a:t>
            </a:r>
            <a:endParaRPr lang="en-US"/>
          </a:p>
          <a:p>
            <a:r>
              <a:rPr lang="en-US">
                <a:sym typeface="+mn-ea"/>
              </a:rPr>
              <a:t>+0.033083	 +0.999453	 -0.000000</a:t>
            </a:r>
            <a:endParaRPr lang="en-US"/>
          </a:p>
          <a:p>
            <a:r>
              <a:rPr lang="en-US">
                <a:sym typeface="+mn-ea"/>
              </a:rPr>
              <a:t>-0.017163	 +0.000568	 +0.999853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Optical Centers on Virtual Plane:</a:t>
            </a:r>
            <a:endParaRPr lang="en-US"/>
          </a:p>
          <a:p>
            <a:r>
              <a:rPr lang="en-US">
                <a:sym typeface="+mn-ea"/>
              </a:rPr>
              <a:t>   -64.424984	 -3.429589	    -1.081472</a:t>
            </a:r>
            <a:endParaRPr lang="en-US"/>
          </a:p>
          <a:p>
            <a:r>
              <a:rPr lang="en-US">
                <a:sym typeface="+mn-ea"/>
              </a:rPr>
              <a:t>   +69.517399	 -7.863182	    +1.220286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Virtual focal length: </a:t>
            </a:r>
            <a:endParaRPr lang="en-US"/>
          </a:p>
          <a:p>
            <a:r>
              <a:rPr lang="en-US">
                <a:sym typeface="+mn-ea"/>
              </a:rPr>
              <a:t>   +235.320274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LCD panel at z-locations: 3</a:t>
            </a:r>
            <a:endParaRPr lang="en-US"/>
          </a:p>
          <a:p>
            <a:r>
              <a:rPr lang="en-US">
                <a:sym typeface="+mn-ea"/>
              </a:rPr>
              <a:t>            Pos  ( Xi,          Yi,             Zi );                     uV ( uVx,    uVy,     uVz )                      (mean          std )           Points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    +2.116393     -1.297198   -228.581433     +0.000633     -0.000021     +1.000000     -0.000061      +0.000593    69600</a:t>
            </a:r>
            <a:endParaRPr lang="en-US"/>
          </a:p>
          <a:p>
            <a:r>
              <a:rPr lang="en-US">
                <a:sym typeface="+mn-ea"/>
              </a:rPr>
              <a:t>    +1.789067     -1.760847   -177.800010     +0.000000     +0.000000     +1.000000     +0.000013    +0.000023    99840</a:t>
            </a:r>
            <a:endParaRPr lang="en-US"/>
          </a:p>
          <a:p>
            <a:r>
              <a:rPr lang="en-US">
                <a:sym typeface="+mn-ea"/>
              </a:rPr>
              <a:t>    +1.291300     -2.218927   -127.013760     -0.000468     +0.000016     +1.000000     +0.000053     +0.000899    137760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Phase Map, Optical Center and Virtual Sensor</a:t>
            </a:r>
            <a:endParaRPr lang="en-US">
              <a:sym typeface="+mn-ea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Optical Centers:</a:t>
            </a:r>
            <a:endParaRPr lang="en-US"/>
          </a:p>
          <a:p>
            <a:r>
              <a:rPr lang="en-US">
                <a:sym typeface="+mn-ea"/>
              </a:rPr>
              <a:t>  -68.463867	 -3.295898	 +234.204102</a:t>
            </a:r>
            <a:endParaRPr lang="en-US"/>
          </a:p>
          <a:p>
            <a:r>
              <a:rPr lang="en-US">
                <a:sym typeface="+mn-ea"/>
              </a:rPr>
              <a:t>  +65.478516	 -7.729492	 +236.505859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Baseline Vector:</a:t>
            </a:r>
            <a:endParaRPr lang="en-US"/>
          </a:p>
          <a:p>
            <a:r>
              <a:rPr lang="en-US">
                <a:sym typeface="+mn-ea"/>
              </a:rPr>
              <a:t> +0.999305	 -0.033078	 +0.017173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Virtual Plane location and directions:</a:t>
            </a:r>
            <a:endParaRPr lang="en-US"/>
          </a:p>
          <a:p>
            <a:r>
              <a:rPr lang="en-US">
                <a:sym typeface="+mn-ea"/>
              </a:rPr>
              <a:t> -1.492676	 -5.512695	 +0.000000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+0.999305	 -0.033078	 +0.017173</a:t>
            </a:r>
            <a:endParaRPr lang="en-US"/>
          </a:p>
          <a:p>
            <a:r>
              <a:rPr lang="en-US">
                <a:sym typeface="+mn-ea"/>
              </a:rPr>
              <a:t>+0.033083	 +0.999453	 -0.000000</a:t>
            </a:r>
            <a:endParaRPr lang="en-US"/>
          </a:p>
          <a:p>
            <a:r>
              <a:rPr lang="en-US">
                <a:sym typeface="+mn-ea"/>
              </a:rPr>
              <a:t>-0.017163	 +0.000568	 +0.999853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Optical Centers on Virtual Plane:</a:t>
            </a:r>
            <a:endParaRPr lang="en-US"/>
          </a:p>
          <a:p>
            <a:r>
              <a:rPr lang="en-US">
                <a:sym typeface="+mn-ea"/>
              </a:rPr>
              <a:t>   -64.424984	 -3.429589	    -1.081472</a:t>
            </a:r>
            <a:endParaRPr lang="en-US"/>
          </a:p>
          <a:p>
            <a:r>
              <a:rPr lang="en-US">
                <a:sym typeface="+mn-ea"/>
              </a:rPr>
              <a:t>   +69.517399	 -7.863182	    +1.220286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Virtual focal length: </a:t>
            </a:r>
            <a:endParaRPr lang="en-US"/>
          </a:p>
          <a:p>
            <a:r>
              <a:rPr lang="en-US">
                <a:sym typeface="+mn-ea"/>
              </a:rPr>
              <a:t>   +235.320274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LCD panel at z-locations: 3</a:t>
            </a:r>
            <a:endParaRPr lang="en-US"/>
          </a:p>
          <a:p>
            <a:r>
              <a:rPr lang="en-US">
                <a:sym typeface="+mn-ea"/>
              </a:rPr>
              <a:t>            Pos  ( Xi,          Yi,             Zi );                     uV ( uVx,    uVy,     uVz )                      (mean          std )           Points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    +2.116393     -1.297198   -228.581433     +0.000633     -0.000021     +1.000000     -0.000061      +0.000593    69600</a:t>
            </a:r>
            <a:endParaRPr lang="en-US"/>
          </a:p>
          <a:p>
            <a:r>
              <a:rPr lang="en-US">
                <a:sym typeface="+mn-ea"/>
              </a:rPr>
              <a:t>    +1.789067     -1.760847   -177.800010     +0.000000     +0.000000     +1.000000     +0.000013    +0.000023    99840</a:t>
            </a:r>
            <a:endParaRPr lang="en-US"/>
          </a:p>
          <a:p>
            <a:r>
              <a:rPr lang="en-US">
                <a:sym typeface="+mn-ea"/>
              </a:rPr>
              <a:t>    +1.291300     -2.218927   -127.013760     -0.000468     +0.000016     +1.000000     +0.000053     +0.000899    137760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Configure the Virtual Plane:</a:t>
            </a:r>
            <a:endParaRPr lang="en-US"/>
          </a:p>
          <a:p>
            <a:r>
              <a:rPr lang="en-US">
                <a:sym typeface="+mn-ea"/>
              </a:rPr>
              <a:t>1. Map the middle point of 2 optical centers to z=0 plane and make it as the coordinate Os (0, 0, 0) of the Virtual Sensor. i.e.: { (x0+x1)/2, (y0+y1)/2, 0 }. </a:t>
            </a:r>
            <a:endParaRPr lang="en-US"/>
          </a:p>
          <a:p>
            <a:r>
              <a:rPr lang="en-US">
                <a:sym typeface="+mn-ea"/>
              </a:rPr>
              <a:t>2. Make Xs axis be parallel to the Baseline Vector.</a:t>
            </a:r>
            <a:endParaRPr lang="en-US"/>
          </a:p>
          <a:p>
            <a:r>
              <a:rPr lang="en-US">
                <a:sym typeface="+mn-ea"/>
              </a:rPr>
              <a:t>3. Projecting the  Os to the Base line, connecting the 2 points and make it as Zs axis.</a:t>
            </a:r>
            <a:endParaRPr lang="en-US"/>
          </a:p>
          <a:p>
            <a:r>
              <a:rPr lang="en-US">
                <a:sym typeface="+mn-ea"/>
              </a:rPr>
              <a:t>4. Cross product to get the Ys axis.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Options of select the Common FOV on Virtual Plane:</a:t>
            </a:r>
            <a:endParaRPr lang="en-US"/>
          </a:p>
          <a:p>
            <a:r>
              <a:rPr lang="en-US">
                <a:sym typeface="+mn-ea"/>
              </a:rPr>
              <a:t>1. at the middle of  the working Depth of Field</a:t>
            </a:r>
            <a:endParaRPr lang="en-US"/>
          </a:p>
          <a:p>
            <a:r>
              <a:rPr lang="en-US">
                <a:sym typeface="+mn-ea"/>
              </a:rPr>
              <a:t>2. have maximum Common FOV</a:t>
            </a:r>
            <a:endParaRPr lang="en-US"/>
          </a:p>
          <a:p>
            <a:endParaRPr lang="en-US"/>
          </a:p>
          <a:p>
            <a:r>
              <a:rPr lang="en-US"/>
              <a:t>Parameters to be saved for Image Rectification and 3D Reconstruction:</a:t>
            </a:r>
            <a:endParaRPr lang="en-US"/>
          </a:p>
          <a:p>
            <a:r>
              <a:rPr lang="en-US">
                <a:sym typeface="+mn-ea"/>
              </a:rPr>
              <a:t>1. Two IMPs </a:t>
            </a:r>
            <a:endParaRPr lang="en-US"/>
          </a:p>
          <a:p>
            <a:r>
              <a:rPr lang="en-US"/>
              <a:t>2. Two Optical Centers (for pinhole cameras); or Two Unit Vector Arrays (</a:t>
            </a:r>
            <a:r>
              <a:rPr lang="en-US">
                <a:sym typeface="+mn-ea"/>
              </a:rPr>
              <a:t>for non-pinhole cameras</a:t>
            </a:r>
            <a:r>
              <a:rPr lang="en-US"/>
              <a:t>).</a:t>
            </a:r>
            <a:endParaRPr lang="en-US"/>
          </a:p>
          <a:p>
            <a:r>
              <a:rPr lang="en-US"/>
              <a:t>3. Three unit vectors of the Virtual Plane and the Virtual Sensor.</a:t>
            </a:r>
            <a:endParaRPr lang="en-US"/>
          </a:p>
          <a:p>
            <a:r>
              <a:rPr lang="en-US"/>
              <a:t>4. The parameters of the Common Virtual Sensor: the locations of the 4 corner points; the resolution of the sensor, etc. 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LCD panel at z-locations: 3</a:t>
            </a:r>
            <a:endParaRPr lang="en-US"/>
          </a:p>
          <a:p>
            <a:r>
              <a:rPr lang="en-US">
                <a:sym typeface="+mn-ea"/>
              </a:rPr>
              <a:t>     Positions  ( Xi,  Yi,  Zi );         Plane unit vectors ( uVx,    uVy,     uVz );                           Errors (mean ,         std );      Points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    +2.116393,     -1.297198,   -228.581433;     +0.000633,     -0.000021,     +1.000000;      -0.000061,    +0.000593;     69600</a:t>
            </a:r>
            <a:endParaRPr lang="en-US"/>
          </a:p>
          <a:p>
            <a:r>
              <a:rPr lang="en-US">
                <a:sym typeface="+mn-ea"/>
              </a:rPr>
              <a:t>    +1.789067,     -1.760847,   -177.800010;     +0.000000,    +0.000000,     +1.000000;     +0.000013,    +0.000023;     99840</a:t>
            </a:r>
            <a:endParaRPr lang="en-US"/>
          </a:p>
          <a:p>
            <a:r>
              <a:rPr lang="en-US">
                <a:sym typeface="+mn-ea"/>
              </a:rPr>
              <a:t>    +1.291300,     -2.218927,   -127.013760;      -0.000468 ,   +0.000016,     +1.000000;     +0.000053,    +0.000899;     137760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1. LCD panel for calibration:</a:t>
            </a:r>
            <a:endParaRPr lang="en-US"/>
          </a:p>
          <a:p>
            <a:r>
              <a:rPr lang="en-US">
                <a:sym typeface="+mn-ea"/>
              </a:rPr>
              <a:t>1.1 Monochrome LCD panel: All the gray pixels can be used for the chromatic calibration directly.</a:t>
            </a:r>
            <a:endParaRPr lang="en-US"/>
          </a:p>
          <a:p>
            <a:r>
              <a:rPr lang="en-US">
                <a:sym typeface="+mn-ea"/>
              </a:rPr>
              <a:t>1.2 Color LCD panel: R,G,B channel pixels may distribute interleaved in some patterns. The structure should be known. </a:t>
            </a:r>
            <a:endParaRPr lang="en-US"/>
          </a:p>
          <a:p>
            <a:r>
              <a:rPr lang="en-US">
                <a:sym typeface="+mn-ea"/>
              </a:rPr>
              <a:t>1.3 Pixel level phase shift fringes may be used to make the combined fringes smoother.</a:t>
            </a:r>
            <a:endParaRPr lang="en-US"/>
          </a:p>
          <a:p>
            <a:r>
              <a:rPr lang="en-US">
                <a:sym typeface="+mn-ea"/>
              </a:rPr>
              <a:t>1.4 Pixel distribution: Strip distribution, RGBG, RGBW, triangular distribution, mosaic distribution, square distribution, etc.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2. Foveon X3 sensor vs. Bayer sensor:</a:t>
            </a:r>
            <a:endParaRPr lang="en-US"/>
          </a:p>
          <a:p>
            <a:r>
              <a:rPr lang="en-US">
                <a:sym typeface="+mn-ea"/>
              </a:rPr>
              <a:t>2.1 Foveon X3 sensor cameras can be calibrated directly.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2.2 Bayer sensor cameras should be calibrated upon the Bayer images.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Monochromatic aberrations </a:t>
            </a:r>
            <a:endParaRPr lang="en-US"/>
          </a:p>
          <a:p>
            <a:r>
              <a:rPr lang="en-US">
                <a:sym typeface="+mn-ea"/>
              </a:rPr>
              <a:t>The most common monochromatic aberrations are: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Defocus</a:t>
            </a:r>
            <a:endParaRPr lang="en-US"/>
          </a:p>
          <a:p>
            <a:r>
              <a:rPr lang="en-US">
                <a:sym typeface="+mn-ea"/>
              </a:rPr>
              <a:t>Spherical aberration</a:t>
            </a:r>
            <a:endParaRPr lang="en-US"/>
          </a:p>
          <a:p>
            <a:r>
              <a:rPr lang="en-US">
                <a:sym typeface="+mn-ea"/>
              </a:rPr>
              <a:t>Coma</a:t>
            </a:r>
            <a:endParaRPr lang="en-US"/>
          </a:p>
          <a:p>
            <a:r>
              <a:rPr lang="en-US">
                <a:sym typeface="+mn-ea"/>
              </a:rPr>
              <a:t>Astigmatism</a:t>
            </a:r>
            <a:endParaRPr lang="en-US"/>
          </a:p>
          <a:p>
            <a:r>
              <a:rPr lang="en-US">
                <a:sym typeface="+mn-ea"/>
              </a:rPr>
              <a:t>Field curvature</a:t>
            </a:r>
            <a:endParaRPr lang="en-US"/>
          </a:p>
          <a:p>
            <a:r>
              <a:rPr lang="en-US">
                <a:sym typeface="+mn-ea"/>
              </a:rPr>
              <a:t>Image distortion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Chromatic aberrations </a:t>
            </a:r>
            <a:endParaRPr lang="en-US"/>
          </a:p>
          <a:p>
            <a:r>
              <a:rPr lang="en-US">
                <a:sym typeface="+mn-ea"/>
              </a:rPr>
              <a:t>Chromatic aberration occurs when different wavelengths are not focused to the same point. Types of chromatic aberration are: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Axial (or "longitudinal") chromatic aberration</a:t>
            </a:r>
            <a:endParaRPr lang="en-US"/>
          </a:p>
          <a:p>
            <a:r>
              <a:rPr lang="en-US">
                <a:sym typeface="+mn-ea"/>
              </a:rPr>
              <a:t>Lateral (or "transverse") chromatic aberration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Reduce chromatic aberration by using  ED glass lens.</a:t>
            </a:r>
            <a:endParaRPr lang="en-US"/>
          </a:p>
          <a:p>
            <a:r>
              <a:rPr lang="en-US">
                <a:sym typeface="+mn-ea"/>
              </a:rPr>
              <a:t>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Examples of applications: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1. Projector calibration. Shot throw projectors.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2. Ray tracing verification. Can be used to verify the design and manufacturing of lens optics for close-loop design and manufacturing.</a:t>
            </a:r>
            <a:endParaRPr lang="en-US"/>
          </a:p>
          <a:p>
            <a:r>
              <a:rPr lang="en-US">
                <a:sym typeface="+mn-ea"/>
              </a:rPr>
              <a:t>3. Angle measurement. Measure the distance between 2 remote objects by Smart Digital Binoculars, Laser Rangefinders, Vectronix VECTOR 23 Rangefinding Binocular.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4. High rotating speed (up to 24,000 RPM) 3D DIC or 3D scanner with split lens (1 right angle prism and 2 p</a:t>
            </a:r>
            <a:r>
              <a:rPr lang="en-US">
                <a:sym typeface="+mn-ea"/>
              </a:rPr>
              <a:t>entaprism). </a:t>
            </a:r>
            <a:r>
              <a:rPr lang="en-US">
                <a:sym typeface="+mn-ea"/>
              </a:rPr>
              <a:t> 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5. Measurement and monitoring of dam shift.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6. DJI drone with Phase One cameras.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7. </a:t>
            </a:r>
            <a:r>
              <a:rPr lang="en-US">
                <a:sym typeface="+mn-ea"/>
              </a:rPr>
              <a:t>O</a:t>
            </a:r>
            <a:r>
              <a:rPr lang="en-US">
                <a:sym typeface="+mn-ea"/>
              </a:rPr>
              <a:t>ptic exposures for </a:t>
            </a:r>
            <a:r>
              <a:rPr lang="en-US">
                <a:sym typeface="+mn-ea"/>
              </a:rPr>
              <a:t>c</a:t>
            </a:r>
            <a:r>
              <a:rPr lang="en-US">
                <a:sym typeface="+mn-ea"/>
              </a:rPr>
              <a:t>ircuit boards or prepress printing . 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8. Calibration of Long Wave IR camera or thermal camera.  Fringe image generation by moving thin wires that the </a:t>
            </a:r>
            <a:r>
              <a:rPr lang="en-US">
                <a:sym typeface="+mn-ea"/>
              </a:rPr>
              <a:t>current or heat can be adjusted.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9. </a:t>
            </a:r>
            <a:r>
              <a:rPr lang="en-US">
                <a:sym typeface="+mn-ea"/>
              </a:rPr>
              <a:t>Tunable hyperchromatic lenses.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10. Seamless stitching</a:t>
            </a:r>
            <a:r>
              <a:rPr lang="en-US">
                <a:sym typeface="+mn-ea"/>
              </a:rPr>
              <a:t> of 2D image.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11. Seamless stitching</a:t>
            </a:r>
            <a:r>
              <a:rPr lang="en-US">
                <a:sym typeface="+mn-ea"/>
              </a:rPr>
              <a:t> of 3D point cloud.</a:t>
            </a:r>
            <a:endParaRPr lang="en-US">
              <a:sym typeface="+mn-ea"/>
            </a:endParaRPr>
          </a:p>
          <a:p>
            <a:endParaRPr lang="en-US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/>
              <a:t>Vector 23 Rangefinder Binocular, $25k:</a:t>
            </a:r>
            <a:endParaRPr lang="en-US"/>
          </a:p>
          <a:p>
            <a:r>
              <a:rPr lang="en-US"/>
              <a:t>Angular FOV: 120mil / 6.75° (1mil = 0.06</a:t>
            </a:r>
            <a:r>
              <a:rPr lang="en-US">
                <a:sym typeface="+mn-ea"/>
              </a:rPr>
              <a:t>°,  16.66mil = 1°)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Angular accuracy: ± 5 mil / ± 0.3°</a:t>
            </a:r>
            <a:endParaRPr lang="en-US">
              <a:sym typeface="+mn-ea"/>
            </a:endParaRPr>
          </a:p>
          <a:p>
            <a:r>
              <a:rPr lang="en-US"/>
              <a:t>If: Camera linear resolution: 2,000 pixel</a:t>
            </a:r>
            <a:endParaRPr lang="en-US"/>
          </a:p>
          <a:p>
            <a:r>
              <a:rPr lang="en-US"/>
              <a:t>120mil/2,000 (pixel)/1,000 (std) = 60mil/1million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The Common Virtual Sensor meets the requirements of Epipolar Geometry.</a:t>
            </a:r>
            <a:endParaRPr lang="en-US">
              <a:sym typeface="+mn-ea"/>
            </a:endParaRPr>
          </a:p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1st-stage Mapping: interpolation of a point in an Arbitrary Quadrilateral (AQ) .</a:t>
            </a:r>
            <a:endParaRPr lang="en-US"/>
          </a:p>
          <a:p>
            <a:r>
              <a:rPr lang="en-US">
                <a:sym typeface="+mn-ea"/>
              </a:rPr>
              <a:t>2nd-stage Mapping: interpolation of a point in a Square.</a:t>
            </a:r>
            <a:endParaRPr lang="en-US"/>
          </a:p>
          <a:p>
            <a:pPr lvl="0"/>
            <a:endParaRPr lang="en-US">
              <a:sym typeface="+mn-ea"/>
            </a:endParaRPr>
          </a:p>
          <a:p>
            <a:pPr lvl="0"/>
            <a:r>
              <a:rPr lang="en-US">
                <a:sym typeface="+mn-ea"/>
              </a:rPr>
              <a:t>Applications:</a:t>
            </a:r>
            <a:endParaRPr lang="en-US">
              <a:sym typeface="+mn-ea"/>
            </a:endParaRPr>
          </a:p>
          <a:p>
            <a:pPr lvl="0"/>
            <a:r>
              <a:rPr lang="en-US">
                <a:sym typeface="+mn-ea"/>
              </a:rPr>
              <a:t>   Prepress, industry printing.</a:t>
            </a:r>
            <a:endParaRPr lang="en-US">
              <a:sym typeface="+mn-ea"/>
            </a:endParaRPr>
          </a:p>
          <a:p>
            <a:pPr lvl="0"/>
            <a:r>
              <a:rPr lang="en-US">
                <a:sym typeface="+mn-ea"/>
              </a:rPr>
              <a:t>   3D printing with light sensitive liquid. </a:t>
            </a:r>
            <a:endParaRPr lang="en-US">
              <a:sym typeface="+mn-ea"/>
            </a:endParaRPr>
          </a:p>
          <a:p>
            <a:pPr lvl="0"/>
            <a:r>
              <a:rPr lang="en-US">
                <a:sym typeface="+mn-ea"/>
              </a:rPr>
              <a:t>   PCB exposure.</a:t>
            </a:r>
            <a:endParaRPr lang="en-US"/>
          </a:p>
          <a:p>
            <a:endParaRPr lang="en-US"/>
          </a:p>
          <a:p>
            <a:r>
              <a:rPr lang="en-US"/>
              <a:t>It can also calibrate Galvos, FSM, MEMS laser scanner, etc.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Micro-positioning stage</a:t>
            </a: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Cartesian Coordinate System</a:t>
            </a:r>
            <a:endParaRPr lang="en-US"/>
          </a:p>
          <a:p>
            <a:r>
              <a:rPr lang="en-US"/>
              <a:t>Polar coordinate system, Cylindric</a:t>
            </a:r>
            <a:r>
              <a:rPr lang="en-US">
                <a:sym typeface="+mn-ea"/>
              </a:rPr>
              <a:t> coordinate systems</a:t>
            </a:r>
            <a:endParaRPr lang="en-US"/>
          </a:p>
          <a:p>
            <a:r>
              <a:rPr lang="en-US"/>
              <a:t>Spherical coordinate systems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High Energy Laser (HEL) Beam Director.</a:t>
            </a:r>
            <a:endParaRPr lang="en-US"/>
          </a:p>
          <a:p>
            <a:r>
              <a:rPr lang="en-US"/>
              <a:t>Packaging System included wrapping around cases , palletizer, robot palletizer, etc.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Glass Thickness and Defects Detection: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The glass to be measured can be put in front of the LCD</a:t>
            </a:r>
            <a:endParaRPr lang="en-US"/>
          </a:p>
          <a:p>
            <a:r>
              <a:rPr lang="en-US">
                <a:sym typeface="+mn-ea"/>
              </a:rPr>
              <a:t>Global low frequency distribution is the reference.</a:t>
            </a:r>
            <a:endParaRPr lang="en-US"/>
          </a:p>
          <a:p>
            <a:r>
              <a:rPr lang="en-US">
                <a:sym typeface="+mn-ea"/>
              </a:rPr>
              <a:t>Any defects can be found by checking the high frequency changes of the phase map</a:t>
            </a:r>
            <a:endParaRPr lang="en-US"/>
          </a:p>
          <a:p>
            <a:r>
              <a:rPr lang="en-US">
                <a:sym typeface="+mn-ea"/>
              </a:rPr>
              <a:t>Camera calibration may not be required</a:t>
            </a:r>
            <a:endParaRPr lang="en-US">
              <a:sym typeface="+mn-ea"/>
            </a:endParaRPr>
          </a:p>
          <a:p>
            <a:endParaRPr lang="en-US"/>
          </a:p>
          <a:p>
            <a:r>
              <a:rPr lang="en-US">
                <a:sym typeface="+mn-ea"/>
              </a:rPr>
              <a:t>Surface Flatness Inspection</a:t>
            </a:r>
            <a:r>
              <a:rPr lang="en-US"/>
              <a:t>:</a:t>
            </a:r>
            <a:endParaRPr lang="en-US"/>
          </a:p>
          <a:p>
            <a:r>
              <a:rPr lang="en-US">
                <a:sym typeface="+mn-ea"/>
              </a:rPr>
              <a:t>Phase Measuring Deflectometry (PMD)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Reflecting Fringes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Surface flatness</a:t>
            </a:r>
            <a:endParaRPr lang="en-US"/>
          </a:p>
          <a:p>
            <a:r>
              <a:rPr lang="en-US">
                <a:sym typeface="+mn-ea"/>
              </a:rPr>
              <a:t>Surface smoothness</a:t>
            </a:r>
            <a:endParaRPr lang="en-US"/>
          </a:p>
          <a:p>
            <a:r>
              <a:rPr lang="en-US">
                <a:sym typeface="+mn-ea"/>
              </a:rPr>
              <a:t>Standard part as reference</a:t>
            </a:r>
            <a:endParaRPr lang="en-US"/>
          </a:p>
          <a:p>
            <a:r>
              <a:rPr lang="en-US">
                <a:sym typeface="+mn-ea"/>
              </a:rPr>
              <a:t>Surface differential errors</a:t>
            </a:r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Phase Measuring Deflectometry (PMD) is an approach to measure specular free-form surfaces.</a:t>
            </a:r>
            <a:endParaRPr lang="en-US">
              <a:sym typeface="+mn-ea"/>
            </a:endParaRPr>
          </a:p>
          <a:p>
            <a:r>
              <a:rPr lang="en-US"/>
              <a:t>deflectometry</a:t>
            </a:r>
            <a:endParaRPr lang="en-US"/>
          </a:p>
          <a:p>
            <a:r>
              <a:rPr lang="en-US"/>
              <a:t>Industrial quality inspection</a:t>
            </a:r>
            <a:endParaRPr lang="en-US"/>
          </a:p>
          <a:p>
            <a:r>
              <a:rPr lang="en-US"/>
              <a:t>It complements conventional approaches to qualitative inspection with a quantitative measurement approach and enables robust recognition and assessment of defects.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Precision ball &amp; </a:t>
            </a:r>
            <a:r>
              <a:rPr lang="en-US"/>
              <a:t>Gauge block</a:t>
            </a:r>
            <a:r>
              <a:rPr lang="en-US">
                <a:sym typeface="+mn-ea"/>
              </a:rPr>
              <a:t> for quality control.</a:t>
            </a:r>
            <a:endParaRPr lang="en-US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3D Scanner can get the ball center with much higher accuracy than that of the point cloud.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Applications: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Gimbal Platforms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Pan-tilt-Azimuth 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Pitch-Roll-Yaw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   Dynamic Image Stabilization</a:t>
            </a:r>
            <a:endParaRPr lang="en-US">
              <a:sym typeface="+mn-ea"/>
            </a:endParaRP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Classic Camera Calibration with checkerboard or calibration board with round dots.</a:t>
            </a:r>
            <a:endParaRPr lang="en-US">
              <a:sym typeface="+mn-ea"/>
            </a:endParaRPr>
          </a:p>
          <a:p>
            <a:r>
              <a:rPr lang="en-US"/>
              <a:t>Pinhole camera model approximating the camera's</a:t>
            </a:r>
            <a:endParaRPr lang="en-US"/>
          </a:p>
          <a:p>
            <a:r>
              <a:rPr lang="en-US"/>
              <a:t>Intrinsic parameters</a:t>
            </a:r>
            <a:endParaRPr lang="en-US"/>
          </a:p>
          <a:p>
            <a:r>
              <a:rPr lang="en-US"/>
              <a:t>Extrinsic parameters</a:t>
            </a:r>
            <a:endParaRPr lang="en-US"/>
          </a:p>
          <a:p>
            <a:endParaRPr lang="en-US"/>
          </a:p>
          <a:p>
            <a:r>
              <a:rPr lang="en-US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WCS is on the checkerboard or the calibration board at z = 0.</a:t>
            </a:r>
            <a:endParaRPr lang="en-US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endParaRPr lang="en-US"/>
          </a:p>
          <a:p>
            <a:r>
              <a:rPr lang="en-US"/>
              <a:t>The backward compatible pinhole model can be configured by the Virtual Sensor.</a:t>
            </a:r>
            <a:endParaRPr lang="en-US"/>
          </a:p>
          <a:p>
            <a:r>
              <a:rPr lang="en-US"/>
              <a:t>All error coefficients will be 0. </a:t>
            </a:r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COTS (commercial off-the-shelf)</a:t>
            </a:r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Commercialization Readiness Level: 6</a:t>
            </a:r>
            <a:endParaRPr lang="en-US">
              <a:sym typeface="+mn-ea"/>
            </a:endParaRPr>
          </a:p>
          <a:p>
            <a:endParaRPr lang="en-US">
              <a:sym typeface="+mn-ea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http://www.maysolutionsllc.com/support.html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6757"/>
            <a:ext cx="6858000" cy="1992762"/>
          </a:xfrm>
        </p:spPr>
        <p:txBody>
          <a:bodyPr anchor="b"/>
          <a:lstStyle>
            <a:lvl1pPr algn="ctr">
              <a:defRPr sz="375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6368"/>
            <a:ext cx="6858000" cy="1381948"/>
          </a:xfrm>
        </p:spPr>
        <p:txBody>
          <a:bodyPr/>
          <a:lstStyle>
            <a:lvl1pPr marL="0" indent="0" algn="ctr">
              <a:buNone/>
              <a:defRPr sz="1500"/>
            </a:lvl1pPr>
            <a:lvl2pPr marL="286385" indent="0" algn="ctr">
              <a:buNone/>
              <a:defRPr sz="1250"/>
            </a:lvl2pPr>
            <a:lvl3pPr marL="572135" indent="0" algn="ctr">
              <a:buNone/>
              <a:defRPr sz="1125"/>
            </a:lvl3pPr>
            <a:lvl4pPr marL="858520" indent="0" algn="ctr">
              <a:buNone/>
              <a:defRPr sz="1000"/>
            </a:lvl4pPr>
            <a:lvl5pPr marL="1144905" indent="0" algn="ctr">
              <a:buNone/>
              <a:defRPr sz="1000"/>
            </a:lvl5pPr>
            <a:lvl6pPr marL="1431290" indent="0" algn="ctr">
              <a:buNone/>
              <a:defRPr sz="1000"/>
            </a:lvl6pPr>
            <a:lvl7pPr marL="1717040" indent="0" algn="ctr">
              <a:buNone/>
              <a:defRPr sz="1000"/>
            </a:lvl7pPr>
            <a:lvl8pPr marL="2003425" indent="0" algn="ctr">
              <a:buNone/>
              <a:defRPr sz="1000"/>
            </a:lvl8pPr>
            <a:lvl9pPr marL="2289810" indent="0" algn="ctr">
              <a:buNone/>
              <a:defRPr sz="10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6998"/>
            <a:ext cx="7886700" cy="2380979"/>
          </a:xfrm>
        </p:spPr>
        <p:txBody>
          <a:bodyPr anchor="b"/>
          <a:lstStyle>
            <a:lvl1pPr>
              <a:defRPr sz="375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30502"/>
            <a:ext cx="7886700" cy="1252101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286385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213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852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490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3129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704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342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981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574"/>
            <a:ext cx="4032504" cy="3777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335574"/>
            <a:ext cx="4032504" cy="3777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744"/>
            <a:ext cx="7886700" cy="11063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403148"/>
            <a:ext cx="3868340" cy="68766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6385" indent="0">
              <a:buNone/>
              <a:defRPr sz="1250" b="1"/>
            </a:lvl2pPr>
            <a:lvl3pPr marL="572135" indent="0">
              <a:buNone/>
              <a:defRPr sz="1125" b="1"/>
            </a:lvl3pPr>
            <a:lvl4pPr marL="858520" indent="0">
              <a:buNone/>
              <a:defRPr sz="1000" b="1"/>
            </a:lvl4pPr>
            <a:lvl5pPr marL="1144905" indent="0">
              <a:buNone/>
              <a:defRPr sz="1000" b="1"/>
            </a:lvl5pPr>
            <a:lvl6pPr marL="1431290" indent="0">
              <a:buNone/>
              <a:defRPr sz="1000" b="1"/>
            </a:lvl6pPr>
            <a:lvl7pPr marL="1717040" indent="0">
              <a:buNone/>
              <a:defRPr sz="1000" b="1"/>
            </a:lvl7pPr>
            <a:lvl8pPr marL="2003425" indent="0">
              <a:buNone/>
              <a:defRPr sz="1000" b="1"/>
            </a:lvl8pPr>
            <a:lvl9pPr marL="2289810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090810"/>
            <a:ext cx="3868340" cy="307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3148"/>
            <a:ext cx="3887391" cy="68766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6385" indent="0">
              <a:buNone/>
              <a:defRPr sz="1250" b="1"/>
            </a:lvl2pPr>
            <a:lvl3pPr marL="572135" indent="0">
              <a:buNone/>
              <a:defRPr sz="1125" b="1"/>
            </a:lvl3pPr>
            <a:lvl4pPr marL="858520" indent="0">
              <a:buNone/>
              <a:defRPr sz="1000" b="1"/>
            </a:lvl4pPr>
            <a:lvl5pPr marL="1144905" indent="0">
              <a:buNone/>
              <a:defRPr sz="1000" b="1"/>
            </a:lvl5pPr>
            <a:lvl6pPr marL="1431290" indent="0">
              <a:buNone/>
              <a:defRPr sz="1000" b="1"/>
            </a:lvl6pPr>
            <a:lvl7pPr marL="1717040" indent="0">
              <a:buNone/>
              <a:defRPr sz="1000" b="1"/>
            </a:lvl7pPr>
            <a:lvl8pPr marL="2003425" indent="0">
              <a:buNone/>
              <a:defRPr sz="1000" b="1"/>
            </a:lvl8pPr>
            <a:lvl9pPr marL="2289810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0810"/>
            <a:ext cx="3887391" cy="307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593"/>
            <a:ext cx="2949178" cy="1335574"/>
          </a:xfrm>
        </p:spPr>
        <p:txBody>
          <a:bodyPr anchor="b"/>
          <a:lstStyle>
            <a:lvl1pPr>
              <a:defRPr sz="200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4134"/>
            <a:ext cx="4629150" cy="4067672"/>
          </a:xfrm>
        </p:spPr>
        <p:txBody>
          <a:bodyPr/>
          <a:lstStyle>
            <a:lvl1pPr>
              <a:defRPr sz="2005"/>
            </a:lvl1pPr>
            <a:lvl2pPr>
              <a:defRPr sz="1755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7167"/>
            <a:ext cx="2949178" cy="3181264"/>
          </a:xfrm>
        </p:spPr>
        <p:txBody>
          <a:bodyPr/>
          <a:lstStyle>
            <a:lvl1pPr marL="0" indent="0">
              <a:buNone/>
              <a:defRPr sz="1000"/>
            </a:lvl1pPr>
            <a:lvl2pPr marL="286385" indent="0">
              <a:buNone/>
              <a:defRPr sz="875"/>
            </a:lvl2pPr>
            <a:lvl3pPr marL="572135" indent="0">
              <a:buNone/>
              <a:defRPr sz="750"/>
            </a:lvl3pPr>
            <a:lvl4pPr marL="858520" indent="0">
              <a:buNone/>
              <a:defRPr sz="625"/>
            </a:lvl4pPr>
            <a:lvl5pPr marL="1144905" indent="0">
              <a:buNone/>
              <a:defRPr sz="625"/>
            </a:lvl5pPr>
            <a:lvl6pPr marL="1431290" indent="0">
              <a:buNone/>
              <a:defRPr sz="625"/>
            </a:lvl6pPr>
            <a:lvl7pPr marL="1717040" indent="0">
              <a:buNone/>
              <a:defRPr sz="625"/>
            </a:lvl7pPr>
            <a:lvl8pPr marL="2003425" indent="0">
              <a:buNone/>
              <a:defRPr sz="625"/>
            </a:lvl8pPr>
            <a:lvl9pPr marL="2289810" indent="0">
              <a:buNone/>
              <a:defRPr sz="62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593"/>
            <a:ext cx="2949178" cy="1335574"/>
          </a:xfrm>
        </p:spPr>
        <p:txBody>
          <a:bodyPr anchor="b"/>
          <a:lstStyle>
            <a:lvl1pPr>
              <a:defRPr sz="200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824134"/>
            <a:ext cx="4629150" cy="4067672"/>
          </a:xfrm>
        </p:spPr>
        <p:txBody>
          <a:bodyPr/>
          <a:lstStyle>
            <a:lvl1pPr marL="0" indent="0">
              <a:buNone/>
              <a:defRPr sz="2005"/>
            </a:lvl1pPr>
            <a:lvl2pPr marL="286385" indent="0">
              <a:buNone/>
              <a:defRPr sz="1755"/>
            </a:lvl2pPr>
            <a:lvl3pPr marL="572135" indent="0">
              <a:buNone/>
              <a:defRPr sz="1500"/>
            </a:lvl3pPr>
            <a:lvl4pPr marL="858520" indent="0">
              <a:buNone/>
              <a:defRPr sz="1250"/>
            </a:lvl4pPr>
            <a:lvl5pPr marL="1144905" indent="0">
              <a:buNone/>
              <a:defRPr sz="1250"/>
            </a:lvl5pPr>
            <a:lvl6pPr marL="1431290" indent="0">
              <a:buNone/>
              <a:defRPr sz="1250"/>
            </a:lvl6pPr>
            <a:lvl7pPr marL="1717040" indent="0">
              <a:buNone/>
              <a:defRPr sz="1250"/>
            </a:lvl7pPr>
            <a:lvl8pPr marL="2003425" indent="0">
              <a:buNone/>
              <a:defRPr sz="1250"/>
            </a:lvl8pPr>
            <a:lvl9pPr marL="2289810" indent="0">
              <a:buNone/>
              <a:defRPr sz="12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7167"/>
            <a:ext cx="2949178" cy="3181264"/>
          </a:xfrm>
        </p:spPr>
        <p:txBody>
          <a:bodyPr/>
          <a:lstStyle>
            <a:lvl1pPr marL="0" indent="0">
              <a:buNone/>
              <a:defRPr sz="1000"/>
            </a:lvl1pPr>
            <a:lvl2pPr marL="286385" indent="0">
              <a:buNone/>
              <a:defRPr sz="875"/>
            </a:lvl2pPr>
            <a:lvl3pPr marL="572135" indent="0">
              <a:buNone/>
              <a:defRPr sz="750"/>
            </a:lvl3pPr>
            <a:lvl4pPr marL="858520" indent="0">
              <a:buNone/>
              <a:defRPr sz="625"/>
            </a:lvl4pPr>
            <a:lvl5pPr marL="1144905" indent="0">
              <a:buNone/>
              <a:defRPr sz="625"/>
            </a:lvl5pPr>
            <a:lvl6pPr marL="1431290" indent="0">
              <a:buNone/>
              <a:defRPr sz="625"/>
            </a:lvl6pPr>
            <a:lvl7pPr marL="1717040" indent="0">
              <a:buNone/>
              <a:defRPr sz="625"/>
            </a:lvl7pPr>
            <a:lvl8pPr marL="2003425" indent="0">
              <a:buNone/>
              <a:defRPr sz="625"/>
            </a:lvl8pPr>
            <a:lvl9pPr marL="2289810" indent="0">
              <a:buNone/>
              <a:defRPr sz="62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9221"/>
            <a:ext cx="2057400" cy="48838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9221"/>
            <a:ext cx="6052930" cy="48838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457200" y="229221"/>
            <a:ext cx="8229600" cy="95398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/>
          <p:nvPr>
            <p:ph type="body" idx="1"/>
          </p:nvPr>
        </p:nvSpPr>
        <p:spPr>
          <a:xfrm>
            <a:off x="457200" y="1335574"/>
            <a:ext cx="8229600" cy="377750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457200" y="5212450"/>
            <a:ext cx="2133600" cy="3974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17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3124200" y="5212450"/>
            <a:ext cx="2895600" cy="3974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17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6553200" y="5212450"/>
            <a:ext cx="2133600" cy="3974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17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7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6385" lvl="0" indent="-286385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•"/>
        <a:defRPr sz="2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20395" lvl="1" indent="-23876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–"/>
        <a:defRPr sz="233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53770" lvl="2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•"/>
        <a:defRPr sz="200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35405" lvl="3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–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717040" lvl="4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98675" lvl="5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480310" lvl="6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861945" lvl="7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43580" lvl="8" indent="-190500" algn="l" defTabSz="76327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81635" lvl="1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763270" lvl="2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144905" lvl="3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26540" lvl="4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908175" lvl="5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289810" lvl="6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671445" lvl="7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052445" lvl="8" indent="0" algn="l" defTabSz="7632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GIF"/><Relationship Id="rId1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2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9175" y="1623060"/>
            <a:ext cx="6858000" cy="1303020"/>
          </a:xfrm>
        </p:spPr>
        <p:txBody>
          <a:bodyPr>
            <a:noAutofit/>
          </a:bodyPr>
          <a:lstStyle/>
          <a:p>
            <a:r>
              <a:rPr lang="en-US" sz="4000" dirty="0"/>
              <a:t>Distortion-Free</a:t>
            </a:r>
            <a:br>
              <a:rPr lang="en-US" sz="4000" dirty="0"/>
            </a:br>
            <a:r>
              <a:rPr lang="en-US" sz="4000" dirty="0"/>
              <a:t>Camera Calibration</a:t>
            </a:r>
            <a:endParaRPr lang="en-US" sz="4000" dirty="0"/>
          </a:p>
        </p:txBody>
      </p:sp>
      <p:sp>
        <p:nvSpPr>
          <p:cNvPr id="4" name="Text Box 3"/>
          <p:cNvSpPr txBox="1"/>
          <p:nvPr/>
        </p:nvSpPr>
        <p:spPr>
          <a:xfrm>
            <a:off x="3447415" y="3211830"/>
            <a:ext cx="2100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/>
              <a:t>Bingcheng Yang</a:t>
            </a:r>
            <a:endParaRPr lang="en-US"/>
          </a:p>
          <a:p>
            <a:pPr algn="ctr"/>
            <a:r>
              <a:rPr lang="en-US"/>
              <a:t>May Solutions LLC</a:t>
            </a:r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3671888" y="3971925"/>
            <a:ext cx="15151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 dirty="0">
                <a:latin typeface="+mj-lt"/>
                <a:cs typeface="+mj-lt"/>
                <a:sym typeface="+mn-ea"/>
              </a:rPr>
              <a:t>2018-11-10 Original</a:t>
            </a:r>
            <a:endParaRPr lang="en-US" sz="1200" dirty="0">
              <a:latin typeface="+mj-lt"/>
              <a:cs typeface="+mj-lt"/>
              <a:sym typeface="+mn-ea"/>
            </a:endParaRPr>
          </a:p>
          <a:p>
            <a:pPr algn="l"/>
            <a:r>
              <a:rPr lang="en-US" sz="1200" dirty="0">
                <a:latin typeface="+mj-lt"/>
                <a:cs typeface="+mj-lt"/>
                <a:sym typeface="+mn-ea"/>
              </a:rPr>
              <a:t>2020-02-10 Update</a:t>
            </a:r>
            <a:endParaRPr lang="en-US" sz="1200" dirty="0">
              <a:latin typeface="+mj-lt"/>
              <a:cs typeface="+mj-lt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Content Placeholder 9" descr="Introduction - 2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1586865"/>
            <a:ext cx="8229600" cy="1417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Introduction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/>
        </p:nvSpPr>
        <p:spPr>
          <a:xfrm>
            <a:off x="517525" y="3554730"/>
            <a:ext cx="6800850" cy="174371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All lens optics cause distortions in imaging systems.</a:t>
            </a:r>
            <a:endParaRPr lang="en-US" sz="1400"/>
          </a:p>
          <a:p>
            <a:pPr lvl="1"/>
            <a:r>
              <a:rPr lang="en-US" sz="1400">
                <a:sym typeface="+mn-ea"/>
              </a:rPr>
              <a:t>Geometry distortion. 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Chromatic distortion.</a:t>
            </a:r>
            <a:endParaRPr lang="en-US" sz="1400"/>
          </a:p>
          <a:p>
            <a:pPr lvl="0"/>
            <a:r>
              <a:rPr lang="en-US" sz="1400">
                <a:sym typeface="+mn-ea"/>
              </a:rPr>
              <a:t>Distortion-free pixel-by-pixel camera calibration can be achieved with proper calibration references and algorithms.</a:t>
            </a:r>
            <a:endParaRPr lang="en-US" sz="14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Geometry calibration.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Chromatic calibration.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Intensity calibration.</a:t>
            </a:r>
            <a:endParaRPr lang="en-US" sz="1200">
              <a:sym typeface="+mn-ea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5313045" y="1384300"/>
            <a:ext cx="16395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 b="1">
                <a:latin typeface="Times New Roman" panose="02020603050405020304" pitchFamily="2" charset="0"/>
                <a:cs typeface="Times New Roman" panose="02020603050405020304" pitchFamily="2" charset="0"/>
              </a:rPr>
              <a:t>Geometry distortion</a:t>
            </a:r>
            <a:endParaRPr lang="en-US" sz="12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078345" y="1384300"/>
            <a:ext cx="155575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 b="1">
                <a:latin typeface="Times New Roman" panose="02020603050405020304" pitchFamily="2" charset="0"/>
                <a:cs typeface="Times New Roman" panose="02020603050405020304" pitchFamily="2" charset="0"/>
              </a:rPr>
              <a:t>Chromatic distortion</a:t>
            </a:r>
            <a:endParaRPr lang="en-US" sz="12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1111250" y="3042285"/>
            <a:ext cx="77025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/>
              <a:t>Object</a:t>
            </a:r>
            <a:endParaRPr lang="en-US" sz="1600"/>
          </a:p>
        </p:txBody>
      </p:sp>
      <p:sp>
        <p:nvSpPr>
          <p:cNvPr id="12" name="Text Box 11"/>
          <p:cNvSpPr txBox="1"/>
          <p:nvPr/>
        </p:nvSpPr>
        <p:spPr>
          <a:xfrm>
            <a:off x="3505835" y="3042285"/>
            <a:ext cx="62357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/>
              <a:t>Lens</a:t>
            </a:r>
            <a:endParaRPr lang="en-US" sz="1600"/>
          </a:p>
        </p:txBody>
      </p:sp>
      <p:sp>
        <p:nvSpPr>
          <p:cNvPr id="13" name="Text Box 12"/>
          <p:cNvSpPr txBox="1"/>
          <p:nvPr/>
        </p:nvSpPr>
        <p:spPr>
          <a:xfrm>
            <a:off x="5589905" y="2793365"/>
            <a:ext cx="97409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Mono sensor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7388225" y="2793365"/>
            <a:ext cx="104521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Color sensor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6748145" y="3042285"/>
            <a:ext cx="849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/>
              <a:t>Images</a:t>
            </a:r>
            <a:endParaRPr lang="en-US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0405" y="1123950"/>
            <a:ext cx="7786370" cy="3797935"/>
          </a:xfrm>
        </p:spPr>
        <p:txBody>
          <a:bodyPr/>
          <a:p>
            <a:r>
              <a:rPr lang="en-US" sz="1600">
                <a:sym typeface="+mn-ea"/>
              </a:rPr>
              <a:t>Root cause</a:t>
            </a:r>
            <a:endParaRPr lang="en-US" sz="1600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Lens optics.</a:t>
            </a:r>
            <a:endParaRPr lang="en-US" sz="1395">
              <a:sym typeface="+mn-ea"/>
            </a:endParaRPr>
          </a:p>
          <a:p>
            <a:r>
              <a:rPr lang="en-US" sz="1600">
                <a:sym typeface="+mn-ea"/>
              </a:rPr>
              <a:t>Solution</a:t>
            </a:r>
            <a:endParaRPr lang="en-US" sz="16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E</a:t>
            </a:r>
            <a:r>
              <a:rPr lang="en-US" sz="1400">
                <a:sym typeface="+mn-ea"/>
              </a:rPr>
              <a:t>very camera pixel has its own light ray in space</a:t>
            </a:r>
            <a:r>
              <a:rPr lang="en-US" sz="1400">
                <a:sym typeface="+mn-ea"/>
              </a:rPr>
              <a:t>.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Flat panel </a:t>
            </a:r>
            <a:r>
              <a:rPr lang="en-US" sz="1400">
                <a:sym typeface="+mn-ea"/>
              </a:rPr>
              <a:t>LCD can provide </a:t>
            </a:r>
            <a:r>
              <a:rPr lang="en-US" sz="1400">
                <a:sym typeface="+mn-ea"/>
              </a:rPr>
              <a:t>high accuracy, </a:t>
            </a:r>
            <a:r>
              <a:rPr lang="en-US" sz="1400">
                <a:sym typeface="+mn-ea"/>
              </a:rPr>
              <a:t>high density reference points.</a:t>
            </a:r>
            <a:endParaRPr lang="en-US" sz="1400">
              <a:sym typeface="+mn-ea"/>
            </a:endParaRPr>
          </a:p>
          <a:p>
            <a:pPr lvl="0"/>
            <a:r>
              <a:rPr lang="en-US" sz="1600">
                <a:sym typeface="+mn-ea"/>
              </a:rPr>
              <a:t>Mechanism</a:t>
            </a:r>
            <a:endParaRPr lang="en-US" sz="16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Phase Shifting Fringes (PSF) are the media of LCD pixels </a:t>
            </a:r>
            <a:r>
              <a:rPr lang="en-US" sz="1400">
                <a:sym typeface="+mn-ea"/>
              </a:rPr>
              <a:t>and sensor pixels. 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LCD pixels are phase modulated by the PSF.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Sensor pixels are illuminated and phase modulated by the LCD PSF. 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Sensor FOV on LCD plane is determined by the sensor's phases.</a:t>
            </a:r>
            <a:endParaRPr lang="en-US" sz="1400"/>
          </a:p>
          <a:p>
            <a:r>
              <a:rPr lang="en-US" sz="1600"/>
              <a:t>Virtual sensor and image inverse mapping </a:t>
            </a:r>
            <a:endParaRPr lang="en-US" sz="1600"/>
          </a:p>
          <a:p>
            <a:pPr lvl="1"/>
            <a:r>
              <a:rPr lang="en-US" sz="1400">
                <a:sym typeface="+mn-ea"/>
              </a:rPr>
              <a:t>A Virtual Sensor can be created within the sensor FOV on LCD plane.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A set of Inverse Mapping Parameters (IMP) can be determined for every virtual pixel.</a:t>
            </a:r>
            <a:endParaRPr lang="en-US" sz="1400">
              <a:sym typeface="+mn-ea"/>
            </a:endParaRPr>
          </a:p>
          <a:p>
            <a:pPr lvl="0"/>
            <a:r>
              <a:rPr lang="en-US" sz="1600">
                <a:sym typeface="+mn-ea"/>
              </a:rPr>
              <a:t>Image rectification</a:t>
            </a:r>
            <a:endParaRPr lang="en-US" sz="16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Distortion-free images can be got by rectfying the captured images with the IMPs.</a:t>
            </a:r>
            <a:endParaRPr lang="en-US" sz="1400">
              <a:sym typeface="+mn-ea"/>
            </a:endParaRPr>
          </a:p>
          <a:p>
            <a:pPr lvl="1"/>
            <a:endParaRPr lang="en-US" sz="1400">
              <a:sym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Working Principle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>
                <a:sym typeface="+mn-ea"/>
              </a:rPr>
              <a:t>LCD Monitor as Active Calibration Panel</a:t>
            </a:r>
            <a:endParaRPr lang="en-US" sz="3200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190"/>
            <a:ext cx="8229600" cy="4257675"/>
          </a:xfrm>
        </p:spPr>
        <p:txBody>
          <a:bodyPr/>
          <a:p>
            <a:r>
              <a:rPr lang="en-US" sz="1600"/>
              <a:t>LCD as Calibration Panel</a:t>
            </a:r>
            <a:endParaRPr lang="en-US" sz="1600"/>
          </a:p>
          <a:p>
            <a:pPr lvl="1"/>
            <a:r>
              <a:rPr lang="en-US" sz="1395"/>
              <a:t>Geometry Calibration, Chromatic Calibration and Intensity Calibration</a:t>
            </a:r>
            <a:endParaRPr lang="en-US" sz="1395"/>
          </a:p>
          <a:p>
            <a:pPr lvl="1"/>
            <a:r>
              <a:rPr lang="en-US" sz="1400"/>
              <a:t>High pixel density:  up to 8K, 33MPixels (7,680x4,320).</a:t>
            </a:r>
            <a:endParaRPr lang="en-US" sz="1400"/>
          </a:p>
          <a:p>
            <a:pPr lvl="1"/>
            <a:r>
              <a:rPr lang="en-US" sz="1400"/>
              <a:t>High accuracy pixel pitch.</a:t>
            </a:r>
            <a:endParaRPr lang="en-US" sz="1400"/>
          </a:p>
          <a:p>
            <a:pPr lvl="1"/>
            <a:r>
              <a:rPr lang="en-US" sz="1400"/>
              <a:t>Sensor intensity calibration: even brightness distribution.   </a:t>
            </a:r>
            <a:endParaRPr lang="en-US" sz="1400"/>
          </a:p>
          <a:p>
            <a:r>
              <a:rPr lang="en-US" sz="1600"/>
              <a:t>Phase Shifting Fringes (PSF) </a:t>
            </a:r>
            <a:endParaRPr lang="en-US" sz="1600"/>
          </a:p>
          <a:p>
            <a:pPr lvl="1"/>
            <a:r>
              <a:rPr lang="en-US" sz="1400"/>
              <a:t>Any sensor pixel will be illuminated mainly by 4 adjacent LCD pixels.</a:t>
            </a:r>
            <a:endParaRPr lang="en-US" sz="1400"/>
          </a:p>
          <a:p>
            <a:pPr lvl="1"/>
            <a:r>
              <a:rPr lang="en-US" sz="1400"/>
              <a:t>The phase angle of a sensor pixel is physically interpolated.</a:t>
            </a:r>
            <a:endParaRPr lang="en-US" sz="1400"/>
          </a:p>
          <a:p>
            <a:pPr lvl="1"/>
            <a:r>
              <a:rPr lang="en-US" sz="1400"/>
              <a:t>The relationship between sensor pixels and LCD pixels are fixed.</a:t>
            </a:r>
            <a:endParaRPr lang="en-US" sz="1400"/>
          </a:p>
          <a:p>
            <a:r>
              <a:rPr lang="en-US" sz="1600"/>
              <a:t>Pixel Ray Vector Array (PRVA)</a:t>
            </a:r>
            <a:endParaRPr lang="en-US" sz="1600"/>
          </a:p>
          <a:p>
            <a:pPr lvl="1"/>
            <a:r>
              <a:rPr lang="en-US" sz="1400"/>
              <a:t>A sensor pixel can be represented by a unit vector and an intensity function (optional).</a:t>
            </a:r>
            <a:endParaRPr lang="en-US" sz="1400"/>
          </a:p>
          <a:p>
            <a:pPr lvl="1"/>
            <a:r>
              <a:rPr lang="en-US" sz="1400"/>
              <a:t>The unit vectors are independent each other.</a:t>
            </a:r>
            <a:endParaRPr lang="en-US" sz="1400"/>
          </a:p>
          <a:p>
            <a:r>
              <a:rPr lang="en-US" sz="1600"/>
              <a:t>Virtual Sensor and Inverse Mapping Parameters (IMP)</a:t>
            </a:r>
            <a:endParaRPr lang="en-US" sz="1600"/>
          </a:p>
          <a:p>
            <a:pPr lvl="1"/>
            <a:r>
              <a:rPr lang="en-US" sz="1400">
                <a:sym typeface="+mn-ea"/>
              </a:rPr>
              <a:t>All the pixel rays can be </a:t>
            </a:r>
            <a:r>
              <a:rPr lang="en-US" sz="1400">
                <a:sym typeface="+mn-ea"/>
              </a:rPr>
              <a:t>mapped on to a virtual plane to </a:t>
            </a:r>
            <a:r>
              <a:rPr lang="en-US" sz="1400">
                <a:sym typeface="+mn-ea"/>
              </a:rPr>
              <a:t>form a distorted FOV.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Any 4 adjacent ray pixels form an arbitrary quadrilateral on the virtual plane.</a:t>
            </a:r>
            <a:endParaRPr lang="en-US" sz="1400">
              <a:sym typeface="+mn-ea"/>
            </a:endParaRPr>
          </a:p>
          <a:p>
            <a:pPr lvl="1"/>
            <a:r>
              <a:rPr lang="en-US" sz="1400"/>
              <a:t>A virtual sensor can be created within the FOV.</a:t>
            </a:r>
            <a:endParaRPr lang="en-US" sz="1400"/>
          </a:p>
          <a:p>
            <a:pPr lvl="1"/>
            <a:r>
              <a:rPr lang="en-US" sz="1400"/>
              <a:t>Any pixel of the virtual sensor is only related to the 4 adjacent pixels within the FOV. </a:t>
            </a:r>
            <a:endParaRPr lang="en-US" sz="1400"/>
          </a:p>
          <a:p>
            <a:pPr lvl="1"/>
            <a:r>
              <a:rPr lang="en-US" sz="1400"/>
              <a:t>One element of the IMP contains 4 pixel locations and 4 weighting coefficients.</a:t>
            </a:r>
            <a:endParaRPr 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s 21"/>
          <p:cNvSpPr/>
          <p:nvPr/>
        </p:nvSpPr>
        <p:spPr>
          <a:xfrm>
            <a:off x="7119620" y="1290955"/>
            <a:ext cx="1234440" cy="932688"/>
          </a:xfrm>
          <a:prstGeom prst="rect">
            <a:avLst/>
          </a:prstGeom>
          <a:noFill/>
          <a:ln w="381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Rectangles 22"/>
          <p:cNvSpPr/>
          <p:nvPr/>
        </p:nvSpPr>
        <p:spPr>
          <a:xfrm>
            <a:off x="5836285" y="2114550"/>
            <a:ext cx="1234440" cy="932688"/>
          </a:xfrm>
          <a:prstGeom prst="rect">
            <a:avLst/>
          </a:prstGeom>
          <a:noFill/>
          <a:ln w="381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1" name="Rectangles 20"/>
          <p:cNvSpPr/>
          <p:nvPr/>
        </p:nvSpPr>
        <p:spPr>
          <a:xfrm>
            <a:off x="2985770" y="1717040"/>
            <a:ext cx="1379220" cy="1042416"/>
          </a:xfrm>
          <a:prstGeom prst="rect">
            <a:avLst/>
          </a:prstGeom>
          <a:noFill/>
          <a:ln w="381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19" name="Picture 18" descr="anigif_VH32_200x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430" y="2125980"/>
            <a:ext cx="1203960" cy="902970"/>
          </a:xfrm>
          <a:prstGeom prst="rect">
            <a:avLst/>
          </a:prstGeom>
        </p:spPr>
      </p:pic>
      <p:pic>
        <p:nvPicPr>
          <p:cNvPr id="17" name="Picture 16" descr="anigif_VH32_200x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400" y="1298575"/>
            <a:ext cx="1203960" cy="902970"/>
          </a:xfrm>
          <a:prstGeom prst="rect">
            <a:avLst/>
          </a:prstGeom>
        </p:spPr>
      </p:pic>
      <p:pic>
        <p:nvPicPr>
          <p:cNvPr id="9" name="Picture 8" descr="anigif_VH32_200x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2915" y="1727200"/>
            <a:ext cx="1344295" cy="1008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>
                <a:sym typeface="+mn-ea"/>
              </a:rPr>
              <a:t>Camera Calibration</a:t>
            </a:r>
            <a:endParaRPr lang="en-US" sz="3200">
              <a:sym typeface="+mn-ea"/>
            </a:endParaRPr>
          </a:p>
        </p:txBody>
      </p:sp>
      <p:sp>
        <p:nvSpPr>
          <p:cNvPr id="28" name="Text Box 27"/>
          <p:cNvSpPr txBox="1"/>
          <p:nvPr/>
        </p:nvSpPr>
        <p:spPr>
          <a:xfrm>
            <a:off x="447675" y="2682240"/>
            <a:ext cx="10458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3-Step</a:t>
            </a:r>
            <a:endParaRPr lang="en-US" sz="1200"/>
          </a:p>
          <a:p>
            <a:pPr algn="l"/>
            <a:r>
              <a:rPr lang="en-US" sz="1200">
                <a:sym typeface="+mn-ea"/>
              </a:rPr>
              <a:t>V&amp;H F</a:t>
            </a:r>
            <a:r>
              <a:rPr lang="en-US" sz="1200"/>
              <a:t>ringes</a:t>
            </a:r>
            <a:endParaRPr lang="en-US" sz="1200"/>
          </a:p>
        </p:txBody>
      </p:sp>
      <p:sp>
        <p:nvSpPr>
          <p:cNvPr id="29" name="Text Box 28"/>
          <p:cNvSpPr txBox="1"/>
          <p:nvPr/>
        </p:nvSpPr>
        <p:spPr>
          <a:xfrm>
            <a:off x="4123055" y="3974465"/>
            <a:ext cx="44545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None/>
            </a:pPr>
            <a:r>
              <a:rPr lang="en-US" sz="1200">
                <a:latin typeface="Times New Roman" panose="02020603050405020304" pitchFamily="2" charset="0"/>
              </a:rPr>
              <a:t>Advanced Calibration: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200">
                <a:latin typeface="Times New Roman" panose="02020603050405020304" pitchFamily="2" charset="0"/>
                <a:sym typeface="+mn-ea"/>
              </a:rPr>
              <a:t>All LCD pixels are reference points.</a:t>
            </a:r>
            <a:endParaRPr lang="en-US" altLang="zh-CN" sz="1200">
              <a:latin typeface="Times New Roman" panose="02020603050405020304" pitchFamily="2" charset="0"/>
              <a:sym typeface="+mn-ea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2" charset="0"/>
              </a:rPr>
              <a:t>LCD moves on a linear slider to 2 or more z-locations.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200">
                <a:latin typeface="Times New Roman" panose="02020603050405020304" pitchFamily="2" charset="0"/>
                <a:sym typeface="+mn-ea"/>
              </a:rPr>
              <a:t>Camera can be at any location.</a:t>
            </a:r>
            <a:endParaRPr lang="en-US" altLang="zh-CN" sz="1200">
              <a:latin typeface="Times New Roman" panose="02020603050405020304" pitchFamily="2" charset="0"/>
              <a:sym typeface="+mn-ea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2" charset="0"/>
              </a:rPr>
              <a:t>WCS is on the LCD at z = 0.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200">
              <a:latin typeface="Times New Roman" panose="02020603050405020304" pitchFamily="2" charset="0"/>
            </a:endParaRPr>
          </a:p>
          <a:p>
            <a:pPr indent="0" algn="l">
              <a:buFont typeface="Arial" panose="020B0604020202020204" pitchFamily="34" charset="0"/>
              <a:buNone/>
            </a:pPr>
            <a:r>
              <a:rPr lang="en-US" altLang="zh-CN" sz="1200">
                <a:latin typeface="Times New Roman" panose="02020603050405020304" pitchFamily="2" charset="0"/>
              </a:rPr>
              <a:t>Output: Pixel Ray Vectors and Inverse Mapping Parameters. </a:t>
            </a:r>
            <a:endParaRPr lang="en-US" altLang="zh-CN" sz="1200">
              <a:latin typeface="Times New Roman" panose="02020603050405020304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776855" y="2226310"/>
            <a:ext cx="896620" cy="558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1"/>
          <p:cNvSpPr txBox="1"/>
          <p:nvPr/>
        </p:nvSpPr>
        <p:spPr>
          <a:xfrm>
            <a:off x="2703513" y="2476183"/>
            <a:ext cx="2762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Z</a:t>
            </a:r>
            <a:endParaRPr lang="en-US" sz="1200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671570" y="2229485"/>
            <a:ext cx="85153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671570" y="1569720"/>
            <a:ext cx="0" cy="66675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36"/>
          <p:cNvSpPr txBox="1"/>
          <p:nvPr/>
        </p:nvSpPr>
        <p:spPr>
          <a:xfrm>
            <a:off x="3419158" y="1459230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Y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38" name="Text Box 37"/>
          <p:cNvSpPr txBox="1"/>
          <p:nvPr/>
        </p:nvSpPr>
        <p:spPr>
          <a:xfrm>
            <a:off x="3537426" y="2225993"/>
            <a:ext cx="2673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0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39" name="Text Box 38"/>
          <p:cNvSpPr txBox="1"/>
          <p:nvPr/>
        </p:nvSpPr>
        <p:spPr>
          <a:xfrm>
            <a:off x="4336891" y="2229009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X</a:t>
            </a:r>
            <a:endParaRPr lang="en-US" sz="1200">
              <a:solidFill>
                <a:srgbClr val="FF0000"/>
              </a:solidFill>
            </a:endParaRPr>
          </a:p>
        </p:txBody>
      </p:sp>
      <p:pic>
        <p:nvPicPr>
          <p:cNvPr id="61" name="Picture 60" descr="Fringes V3+H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1398270"/>
            <a:ext cx="975360" cy="1108075"/>
          </a:xfrm>
          <a:prstGeom prst="rect">
            <a:avLst/>
          </a:prstGeom>
        </p:spPr>
      </p:pic>
      <p:sp>
        <p:nvSpPr>
          <p:cNvPr id="71" name="Text Box 70"/>
          <p:cNvSpPr txBox="1"/>
          <p:nvPr/>
        </p:nvSpPr>
        <p:spPr>
          <a:xfrm>
            <a:off x="655161" y="3974624"/>
            <a:ext cx="294005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None/>
            </a:pPr>
            <a:r>
              <a:rPr lang="en-US" sz="1200">
                <a:latin typeface="Times New Roman" panose="02020603050405020304" pitchFamily="2" charset="0"/>
              </a:rPr>
              <a:t>Basic Calibration: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altLang="zh-CN" sz="1200">
                <a:latin typeface="Times New Roman" panose="02020603050405020304" pitchFamily="2" charset="0"/>
                <a:sym typeface="+mn-ea"/>
              </a:rPr>
              <a:t>All LCD pixels are reference points.</a:t>
            </a:r>
            <a:endParaRPr lang="en-US" altLang="zh-CN" sz="1200">
              <a:latin typeface="Times New Roman" panose="02020603050405020304" pitchFamily="2" charset="0"/>
              <a:sym typeface="+mn-ea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2" charset="0"/>
              </a:rPr>
              <a:t>LCD and camera are at fixed locations.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2" charset="0"/>
              </a:rPr>
              <a:t>Camera faces perpendicularly to the LCD.</a:t>
            </a:r>
            <a:endParaRPr lang="en-US" altLang="zh-CN" sz="1200">
              <a:latin typeface="Times New Roman" panose="02020603050405020304" pitchFamily="2" charset="0"/>
              <a:sym typeface="+mn-ea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2" charset="0"/>
              </a:rPr>
              <a:t>WCS is on the LCD (optional).</a:t>
            </a:r>
            <a:endParaRPr lang="en-US" sz="1200">
              <a:latin typeface="Times New Roman" panose="02020603050405020304" pitchFamily="2" charset="0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endParaRPr lang="en-US" sz="1200">
              <a:latin typeface="Times New Roman" panose="02020603050405020304" pitchFamily="2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r>
              <a:rPr lang="en-US" altLang="zh-CN" sz="1200">
                <a:latin typeface="Times New Roman" panose="02020603050405020304" pitchFamily="2" charset="0"/>
                <a:sym typeface="+mn-ea"/>
              </a:rPr>
              <a:t>Output: Inverse Mapping Parameters.</a:t>
            </a:r>
            <a:endParaRPr lang="en-US" altLang="zh-CN" sz="1200">
              <a:latin typeface="Times New Roman" panose="02020603050405020304" pitchFamily="2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2332673" y="2648268"/>
            <a:ext cx="3054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ln>
                  <a:noFill/>
                </a:ln>
                <a:solidFill>
                  <a:schemeClr val="tx1"/>
                </a:solidFill>
              </a:rPr>
              <a:t>Z'</a:t>
            </a:r>
            <a:endParaRPr lang="en-US" sz="1200">
              <a:ln>
                <a:noFill/>
              </a:ln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6461760" y="2573020"/>
            <a:ext cx="82486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6453505" y="1936115"/>
            <a:ext cx="0" cy="63627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638800" y="2573655"/>
            <a:ext cx="817880" cy="49276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6" name="Text Box 45"/>
          <p:cNvSpPr txBox="1"/>
          <p:nvPr/>
        </p:nvSpPr>
        <p:spPr>
          <a:xfrm>
            <a:off x="5611178" y="3024823"/>
            <a:ext cx="2762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Z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47" name="Text Box 46"/>
          <p:cNvSpPr txBox="1"/>
          <p:nvPr/>
        </p:nvSpPr>
        <p:spPr>
          <a:xfrm>
            <a:off x="6187758" y="1861185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Y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48" name="Text Box 47"/>
          <p:cNvSpPr txBox="1"/>
          <p:nvPr/>
        </p:nvSpPr>
        <p:spPr>
          <a:xfrm>
            <a:off x="6313011" y="3066098"/>
            <a:ext cx="309245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900">
                <a:solidFill>
                  <a:srgbClr val="FF0000"/>
                </a:solidFill>
              </a:rPr>
              <a:t>Z</a:t>
            </a:r>
            <a:r>
              <a:rPr lang="en-US" sz="800">
                <a:solidFill>
                  <a:srgbClr val="FF0000"/>
                </a:solidFill>
              </a:rPr>
              <a:t>0</a:t>
            </a:r>
            <a:endParaRPr lang="en-US" sz="800">
              <a:solidFill>
                <a:srgbClr val="FF0000"/>
              </a:solidFill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7066121" y="2573179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FF0000"/>
                </a:solidFill>
              </a:rPr>
              <a:t>X</a:t>
            </a:r>
            <a:endParaRPr lang="en-US" sz="120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096760" y="1753870"/>
            <a:ext cx="636270" cy="41846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457950" y="2176780"/>
            <a:ext cx="629285" cy="40005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2381885" y="2783205"/>
            <a:ext cx="403225" cy="25209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2"/>
          <p:cNvSpPr txBox="1"/>
          <p:nvPr/>
        </p:nvSpPr>
        <p:spPr>
          <a:xfrm>
            <a:off x="5374640" y="3480435"/>
            <a:ext cx="222377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900"/>
              <a:t>LCD normal vector || </a:t>
            </a:r>
            <a:r>
              <a:rPr lang="en-US" sz="900">
                <a:sym typeface="+mn-ea"/>
              </a:rPr>
              <a:t>Axis of linear stage</a:t>
            </a:r>
            <a:endParaRPr lang="en-US" sz="900"/>
          </a:p>
        </p:txBody>
      </p:sp>
      <p:sp>
        <p:nvSpPr>
          <p:cNvPr id="14" name="Text Box 13"/>
          <p:cNvSpPr txBox="1"/>
          <p:nvPr/>
        </p:nvSpPr>
        <p:spPr>
          <a:xfrm>
            <a:off x="2432685" y="3480435"/>
            <a:ext cx="189992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900"/>
              <a:t>LCD normal vector || </a:t>
            </a:r>
            <a:r>
              <a:rPr lang="en-US" sz="900">
                <a:sym typeface="+mn-ea"/>
              </a:rPr>
              <a:t>Camera LoS</a:t>
            </a:r>
            <a:endParaRPr lang="en-US" sz="900"/>
          </a:p>
        </p:txBody>
      </p:sp>
      <p:pic>
        <p:nvPicPr>
          <p:cNvPr id="5" name="Content Placeholder 4" descr="Camera with Fringe - 04"/>
          <p:cNvPicPr>
            <a:picLocks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69110" y="2944368"/>
            <a:ext cx="643492" cy="630936"/>
          </a:xfrm>
          <a:prstGeom prst="rect">
            <a:avLst/>
          </a:prstGeom>
        </p:spPr>
      </p:pic>
      <p:pic>
        <p:nvPicPr>
          <p:cNvPr id="4" name="Content Placeholder 4" descr="Camera with Fringe - 04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">
            <a:off x="4771263" y="2920111"/>
            <a:ext cx="644004" cy="63093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Content Placeholder 3" descr="Linear Slider 410x225 - 0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40000">
            <a:off x="7595362" y="2879090"/>
            <a:ext cx="888365" cy="48768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H="1">
            <a:off x="7259320" y="2944495"/>
            <a:ext cx="775970" cy="481965"/>
          </a:xfrm>
          <a:prstGeom prst="straightConnector1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Text Box 7"/>
          <p:cNvSpPr txBox="1"/>
          <p:nvPr/>
        </p:nvSpPr>
        <p:spPr>
          <a:xfrm>
            <a:off x="5510848" y="2681923"/>
            <a:ext cx="3054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ln>
                  <a:noFill/>
                </a:ln>
                <a:solidFill>
                  <a:schemeClr val="tx1"/>
                </a:solidFill>
              </a:rPr>
              <a:t>Z'</a:t>
            </a:r>
            <a:endParaRPr lang="en-US" sz="1200">
              <a:ln>
                <a:noFill/>
              </a:ln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416550" y="2873375"/>
            <a:ext cx="396240" cy="16383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035290" y="2907030"/>
            <a:ext cx="45720" cy="457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702550" y="1734820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432550" y="2550160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649218" y="2210816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6" name="Text Box 35"/>
          <p:cNvSpPr txBox="1"/>
          <p:nvPr/>
        </p:nvSpPr>
        <p:spPr>
          <a:xfrm>
            <a:off x="7598251" y="2230438"/>
            <a:ext cx="309245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900">
                <a:solidFill>
                  <a:srgbClr val="FF0000"/>
                </a:solidFill>
              </a:rPr>
              <a:t>Z</a:t>
            </a:r>
            <a:r>
              <a:rPr lang="en-US" sz="800">
                <a:solidFill>
                  <a:srgbClr val="FF0000"/>
                </a:solidFill>
              </a:rPr>
              <a:t>1</a:t>
            </a:r>
            <a:endParaRPr lang="en-US" sz="800">
              <a:solidFill>
                <a:srgbClr val="FF0000"/>
              </a:solidFill>
            </a:endParaRPr>
          </a:p>
        </p:txBody>
      </p:sp>
      <p:sp>
        <p:nvSpPr>
          <p:cNvPr id="40" name="Text Box 39"/>
          <p:cNvSpPr txBox="1"/>
          <p:nvPr/>
        </p:nvSpPr>
        <p:spPr>
          <a:xfrm>
            <a:off x="7119303" y="3142298"/>
            <a:ext cx="3397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70C0"/>
                </a:solidFill>
              </a:rPr>
              <a:t>Z</a:t>
            </a:r>
            <a:r>
              <a:rPr lang="en-US" sz="900">
                <a:solidFill>
                  <a:srgbClr val="0070C0"/>
                </a:solidFill>
              </a:rPr>
              <a:t>L</a:t>
            </a:r>
            <a:endParaRPr lang="en-US" sz="9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Content Placeholder 3" descr="FOV of Camera Calibration by LCD DesktopPrinting 18-00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98270" y="1335405"/>
            <a:ext cx="6346190" cy="3777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Basic Camera Calibration</a:t>
            </a:r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1789430" y="5028565"/>
            <a:ext cx="6113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en-US"/>
              <a:t>Camera calibration to get the Inverse Mapping Parameters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Content Placeholder 7" descr="FOV of Camera Calibration by LCD DesktopPrinting 07-01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1343025"/>
            <a:ext cx="8229600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Advanced Camera Calibration</a:t>
            </a:r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530860" y="5046980"/>
            <a:ext cx="76631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en-US" sz="1600"/>
              <a:t>Camera calibration to get both the Pixel Rays and </a:t>
            </a:r>
            <a:r>
              <a:rPr lang="en-US" sz="1600">
                <a:sym typeface="+mn-ea"/>
              </a:rPr>
              <a:t>the Inverse Mapping Parameters</a:t>
            </a:r>
            <a:endParaRPr lang="en-US" sz="160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3600">
                <a:sym typeface="+mn-ea"/>
              </a:rPr>
              <a:t>PSF and Phase Unwrapping</a:t>
            </a:r>
            <a:endParaRPr lang="en-US" sz="3600">
              <a:sym typeface="+mn-ea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966470" y="4945380"/>
            <a:ext cx="274637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/>
              <a:t>PSF </a:t>
            </a:r>
            <a:r>
              <a:rPr lang="en-US" sz="1600">
                <a:sym typeface="+mn-ea"/>
              </a:rPr>
              <a:t>and Phase Unwrapping</a:t>
            </a:r>
            <a:endParaRPr lang="en-US" sz="1600">
              <a:sym typeface="+mn-ea"/>
            </a:endParaRPr>
          </a:p>
        </p:txBody>
      </p:sp>
      <p:sp>
        <p:nvSpPr>
          <p:cNvPr id="17" name="Content Placeholder 3"/>
          <p:cNvSpPr>
            <a:spLocks noGrp="1"/>
          </p:cNvSpPr>
          <p:nvPr/>
        </p:nvSpPr>
        <p:spPr>
          <a:xfrm>
            <a:off x="4993640" y="1182370"/>
            <a:ext cx="3820160" cy="400875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ym typeface="+mn-ea"/>
              </a:rPr>
              <a:t>PSF generation </a:t>
            </a:r>
            <a:endParaRPr lang="en-US" sz="1600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Amplitude [&gt;0+20, &lt;255-25] </a:t>
            </a:r>
            <a:endParaRPr lang="en-US" sz="1395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Period </a:t>
            </a:r>
            <a:endParaRPr lang="en-US" sz="1395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Gamma  </a:t>
            </a:r>
            <a:endParaRPr lang="en-US" sz="1395">
              <a:sym typeface="+mn-ea"/>
            </a:endParaRPr>
          </a:p>
          <a:p>
            <a:r>
              <a:rPr lang="en-US" sz="1600">
                <a:sym typeface="+mn-ea"/>
              </a:rPr>
              <a:t>PSF displaying on LCD</a:t>
            </a:r>
            <a:endParaRPr lang="en-US" sz="1600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Adjust LCD lighting brightness</a:t>
            </a:r>
            <a:endParaRPr lang="en-US" sz="1395">
              <a:sym typeface="+mn-ea"/>
            </a:endParaRPr>
          </a:p>
          <a:p>
            <a:r>
              <a:rPr lang="en-US" sz="1600">
                <a:sym typeface="+mn-ea"/>
              </a:rPr>
              <a:t>Image capturing</a:t>
            </a:r>
            <a:endParaRPr lang="en-US" sz="1600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Image range  [&gt;0+20, &lt;255-25]</a:t>
            </a:r>
            <a:endParaRPr lang="en-US" sz="1395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Gamma</a:t>
            </a:r>
            <a:endParaRPr lang="en-US" sz="1395">
              <a:sym typeface="+mn-ea"/>
            </a:endParaRPr>
          </a:p>
          <a:p>
            <a:r>
              <a:rPr lang="en-US" sz="1600">
                <a:sym typeface="+mn-ea"/>
              </a:rPr>
              <a:t>Image processing</a:t>
            </a:r>
            <a:endParaRPr lang="en-US" sz="1600">
              <a:sym typeface="+mn-ea"/>
            </a:endParaRPr>
          </a:p>
          <a:p>
            <a:pPr lvl="1"/>
            <a:r>
              <a:rPr lang="en-US" sz="1400"/>
              <a:t>Fringe images </a:t>
            </a:r>
            <a:r>
              <a:rPr lang="en-US" sz="1400">
                <a:sym typeface="+mn-ea"/>
              </a:rPr>
              <a:t>differentiation </a:t>
            </a:r>
            <a:endParaRPr lang="en-US" sz="1400">
              <a:sym typeface="+mn-ea"/>
            </a:endParaRPr>
          </a:p>
          <a:p>
            <a:pPr lvl="1"/>
            <a:r>
              <a:rPr lang="en-US" sz="1400"/>
              <a:t>Gaussian Filtering</a:t>
            </a:r>
            <a:endParaRPr lang="en-US" sz="1400"/>
          </a:p>
          <a:p>
            <a:r>
              <a:rPr lang="en-US" sz="1600">
                <a:sym typeface="+mn-ea"/>
              </a:rPr>
              <a:t>Phase calculation </a:t>
            </a:r>
            <a:endParaRPr lang="en-US" sz="1600">
              <a:sym typeface="+mn-ea"/>
            </a:endParaRPr>
          </a:p>
          <a:p>
            <a:r>
              <a:rPr lang="en-US" sz="1600">
                <a:sym typeface="+mn-ea"/>
              </a:rPr>
              <a:t>Phase unwrapping </a:t>
            </a:r>
            <a:endParaRPr lang="en-US" sz="1600">
              <a:sym typeface="+mn-ea"/>
            </a:endParaRPr>
          </a:p>
          <a:p>
            <a:pPr lvl="1"/>
            <a:r>
              <a:rPr lang="en-US" sz="1395">
                <a:sym typeface="+mn-ea"/>
              </a:rPr>
              <a:t>Periodic to monotone</a:t>
            </a:r>
            <a:endParaRPr lang="en-US" sz="1395">
              <a:sym typeface="+mn-ea"/>
            </a:endParaRPr>
          </a:p>
          <a:p>
            <a:r>
              <a:rPr lang="en-US" sz="1600">
                <a:sym typeface="+mn-ea"/>
              </a:rPr>
              <a:t>Phase angle to WCS coordinates</a:t>
            </a:r>
            <a:endParaRPr lang="en-US" sz="1600">
              <a:sym typeface="+mn-ea"/>
            </a:endParaRPr>
          </a:p>
          <a:p>
            <a:endParaRPr lang="en-US" sz="1600"/>
          </a:p>
          <a:p>
            <a:endParaRPr lang="en-US" sz="1600"/>
          </a:p>
          <a:p>
            <a:endParaRPr lang="en-US" sz="1600">
              <a:sym typeface="+mn-ea"/>
            </a:endParaRPr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</p:txBody>
      </p:sp>
      <p:pic>
        <p:nvPicPr>
          <p:cNvPr id="4" name="Content Placeholder 8" descr="Fringe Chart and Phase Unwrapping - 03 1122x93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57200" y="1179576"/>
            <a:ext cx="4420812" cy="3675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 descr="Fig03-Fringe-X-01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71240" y="1371600"/>
            <a:ext cx="4187904" cy="363016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4000">
                <a:sym typeface="+mn-ea"/>
              </a:rPr>
              <a:t>PSF with 3-Step Sinusoidal</a:t>
            </a:r>
            <a:endParaRPr lang="en-US" sz="4000">
              <a:sym typeface="+mn-ea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468630" y="1242695"/>
            <a:ext cx="2701925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In a period of PSF on LCD,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The number of intensities: 3k+1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The number of pixels: 6k+1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k = 1,2,3,… (Typical k = 10)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For intensity Amplitude,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0 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£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Min &lt; Max 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£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255, 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(Typical Max = 230, Min = 20)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Amp = (Max - Min)/2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Avg = (Min + Max)/2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3 intensities 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for a 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pixel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on LCD: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I0 = R = Avg + Amp * cos(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q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)                                   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(1)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I1 = G = Avg + Amp * cos(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q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- 120°)                        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(2)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I2 = B = Avg + Amp * cos(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q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+ 120°)                       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(3)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One phase angle from a pixel on CMOS/CCD: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900">
                <a:latin typeface="Symbol" panose="05050102010706020507" charset="0"/>
                <a:cs typeface="Symbol" panose="05050102010706020507" charset="0"/>
              </a:rPr>
              <a:t>q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 = atan2(sqrt(3)*(g-b), 2*r-g-b),  </a:t>
            </a:r>
            <a:r>
              <a:rPr lang="en-US" sz="900">
                <a:latin typeface="Symbol" panose="05050102010706020507" charset="0"/>
                <a:cs typeface="Symbol" panose="05050102010706020507" charset="0"/>
              </a:rPr>
              <a:t>qÎ</a:t>
            </a:r>
            <a:r>
              <a:rPr lang="en-US" sz="900">
                <a:latin typeface="Times New Roman" panose="02020603050405020304" pitchFamily="2" charset="0"/>
                <a:cs typeface="Times New Roman" panose="02020603050405020304" pitchFamily="2" charset="0"/>
              </a:rPr>
              <a:t>(-180°, 180°]  (4)</a:t>
            </a:r>
            <a:endParaRPr lang="en-US" sz="9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3" descr="Fig05-Fringe-X-002 1322x77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4400" y="1188720"/>
            <a:ext cx="6715130" cy="39319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>
                <a:sym typeface="+mn-ea"/>
              </a:rPr>
              <a:t>Nonlinearity Suppress</a:t>
            </a:r>
            <a:endParaRPr lang="en-US" sz="3200">
              <a:sym typeface="+mn-ea"/>
            </a:endParaRPr>
          </a:p>
        </p:txBody>
      </p:sp>
      <p:sp>
        <p:nvSpPr>
          <p:cNvPr id="17" name="Content Placeholder 3"/>
          <p:cNvSpPr>
            <a:spLocks noGrp="1"/>
          </p:cNvSpPr>
          <p:nvPr/>
        </p:nvSpPr>
        <p:spPr>
          <a:xfrm>
            <a:off x="2659380" y="4629785"/>
            <a:ext cx="5742940" cy="60515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ym typeface="+mn-ea"/>
              </a:rPr>
              <a:t>The intensity response property between CCD and LCD is nonlinear.</a:t>
            </a:r>
            <a:endParaRPr lang="en-US" sz="1200">
              <a:sym typeface="+mn-ea"/>
            </a:endParaRPr>
          </a:p>
          <a:p>
            <a:r>
              <a:rPr lang="en-US" sz="1200">
                <a:sym typeface="+mn-ea"/>
              </a:rPr>
              <a:t>It causes nonlinear distribution of phase angles in space.</a:t>
            </a:r>
            <a:endParaRPr lang="en-US" sz="1200">
              <a:sym typeface="+mn-ea"/>
            </a:endParaRPr>
          </a:p>
          <a:p>
            <a:r>
              <a:rPr lang="en-US" sz="1200">
                <a:sym typeface="+mn-ea"/>
              </a:rPr>
              <a:t>The nonlinearity errors can be reduced greatly by the differential 3-step PSF.</a:t>
            </a:r>
            <a:endParaRPr lang="en-US" sz="1200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>
                <a:sym typeface="+mn-ea"/>
              </a:rPr>
              <a:t>Camera Image Capturing</a:t>
            </a:r>
            <a:endParaRPr lang="en-US" sz="3200">
              <a:sym typeface="+mn-ea"/>
            </a:endParaRPr>
          </a:p>
        </p:txBody>
      </p:sp>
      <p:pic>
        <p:nvPicPr>
          <p:cNvPr id="6" name="Content Placeholder 5" descr="Profile - 08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65480" y="1398270"/>
            <a:ext cx="4248150" cy="295338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2211705" y="4585970"/>
            <a:ext cx="75882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600"/>
              <a:t>Profile</a:t>
            </a:r>
            <a:endParaRPr lang="en-US" sz="1600"/>
          </a:p>
        </p:txBody>
      </p:sp>
      <p:sp>
        <p:nvSpPr>
          <p:cNvPr id="8" name="Text Box 7"/>
          <p:cNvSpPr txBox="1"/>
          <p:nvPr/>
        </p:nvSpPr>
        <p:spPr>
          <a:xfrm>
            <a:off x="6063615" y="4585970"/>
            <a:ext cx="110934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600"/>
              <a:t>Histogram</a:t>
            </a:r>
            <a:endParaRPr lang="en-US" sz="1600"/>
          </a:p>
        </p:txBody>
      </p:sp>
      <p:pic>
        <p:nvPicPr>
          <p:cNvPr id="12" name="Content Placeholder 11" descr="Histogram - 16 - 02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67605" y="1398270"/>
            <a:ext cx="3286125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Virtual Sensors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Basic calibration</a:t>
            </a:r>
            <a:endParaRPr lang="en-US"/>
          </a:p>
          <a:p>
            <a:pPr lvl="1"/>
            <a:r>
              <a:rPr lang="en-US"/>
              <a:t>The virtual sensor is on the LCD plane.</a:t>
            </a:r>
            <a:endParaRPr lang="en-US"/>
          </a:p>
          <a:p>
            <a:r>
              <a:rPr lang="en-US"/>
              <a:t>Advanced calibration</a:t>
            </a:r>
            <a:endParaRPr lang="en-US"/>
          </a:p>
          <a:p>
            <a:pPr lvl="1"/>
            <a:r>
              <a:rPr lang="en-US">
                <a:sym typeface="+mn-ea"/>
              </a:rPr>
              <a:t>The virtual sensor can be at anywhere in WCS.</a:t>
            </a:r>
            <a:endParaRPr lang="en-US"/>
          </a:p>
          <a:p>
            <a:r>
              <a:rPr lang="en-US">
                <a:sym typeface="+mn-ea"/>
              </a:rPr>
              <a:t>3D configurations</a:t>
            </a:r>
            <a:endParaRPr lang="en-US">
              <a:sym typeface="+mn-ea"/>
            </a:endParaRPr>
          </a:p>
          <a:p>
            <a:pPr lvl="1"/>
            <a:r>
              <a:rPr lang="en-US">
                <a:sym typeface="+mn-ea"/>
              </a:rPr>
              <a:t>The virtual sensor should meet the epipolar geometry.</a:t>
            </a:r>
            <a:endParaRPr lang="en-US">
              <a:sym typeface="+mn-ea"/>
            </a:endParaRPr>
          </a:p>
          <a:p>
            <a:pPr lvl="1"/>
            <a:r>
              <a:rPr lang="en-US">
                <a:sym typeface="+mn-ea"/>
              </a:rPr>
              <a:t>The virtual pixel rows should be parallel to the baseline.</a:t>
            </a:r>
            <a:endParaRPr lang="en-US">
              <a:sym typeface="+mn-ea"/>
            </a:endParaRP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Content Placeholder 19" descr="Fringes LCD to CCD - 005-1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649095" y="1183259"/>
            <a:ext cx="3761987" cy="2862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Virtual Sensor</a:t>
            </a:r>
            <a:endParaRPr lang="en-US"/>
          </a:p>
        </p:txBody>
      </p:sp>
      <p:sp>
        <p:nvSpPr>
          <p:cNvPr id="7" name="Text Box 6"/>
          <p:cNvSpPr txBox="1"/>
          <p:nvPr/>
        </p:nvSpPr>
        <p:spPr>
          <a:xfrm>
            <a:off x="2004695" y="4543425"/>
            <a:ext cx="42259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Create a Virtual Sensor on LCD plane.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virtual sensor</a:t>
            </a:r>
            <a:r>
              <a:rPr lang="en-US" sz="1400">
                <a:sym typeface="+mn-ea"/>
              </a:rPr>
              <a:t> FOV </a:t>
            </a:r>
            <a:r>
              <a:rPr lang="en-US" sz="1400"/>
              <a:t>is within the CCD </a:t>
            </a:r>
            <a:r>
              <a:rPr lang="en-US" sz="1400">
                <a:sym typeface="+mn-ea"/>
              </a:rPr>
              <a:t>FOV </a:t>
            </a:r>
            <a:r>
              <a:rPr lang="en-US" sz="1400"/>
              <a:t>.</a:t>
            </a:r>
            <a:endParaRPr lang="en-US" sz="1400"/>
          </a:p>
        </p:txBody>
      </p:sp>
      <p:cxnSp>
        <p:nvCxnSpPr>
          <p:cNvPr id="13" name="Straight Connector 12"/>
          <p:cNvCxnSpPr>
            <a:stCxn id="14" idx="3"/>
          </p:cNvCxnSpPr>
          <p:nvPr/>
        </p:nvCxnSpPr>
        <p:spPr>
          <a:xfrm>
            <a:off x="1416685" y="1241425"/>
            <a:ext cx="252730" cy="508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/>
          <p:nvPr/>
        </p:nvSpPr>
        <p:spPr>
          <a:xfrm>
            <a:off x="574675" y="1103630"/>
            <a:ext cx="84201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LCD pixel</a:t>
            </a:r>
            <a:endParaRPr lang="en-US" sz="1200"/>
          </a:p>
        </p:txBody>
      </p:sp>
      <p:sp>
        <p:nvSpPr>
          <p:cNvPr id="27" name="Text Box 26"/>
          <p:cNvSpPr txBox="1"/>
          <p:nvPr/>
        </p:nvSpPr>
        <p:spPr>
          <a:xfrm>
            <a:off x="513398" y="2497455"/>
            <a:ext cx="11353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Virtual Sensor</a:t>
            </a:r>
            <a:endParaRPr lang="en-US" sz="1200"/>
          </a:p>
          <a:p>
            <a:pPr algn="ctr"/>
            <a:r>
              <a:rPr lang="en-US" sz="1200"/>
              <a:t>Pixel</a:t>
            </a:r>
            <a:endParaRPr lang="en-US" sz="120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543685" y="1630045"/>
            <a:ext cx="461010" cy="95313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/>
          <p:cNvSpPr txBox="1"/>
          <p:nvPr/>
        </p:nvSpPr>
        <p:spPr>
          <a:xfrm>
            <a:off x="5634355" y="1292225"/>
            <a:ext cx="9010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LCD plane</a:t>
            </a:r>
            <a:endParaRPr lang="en-US" sz="120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358765" y="1426845"/>
            <a:ext cx="300990" cy="11366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8"/>
          <p:cNvSpPr txBox="1"/>
          <p:nvPr/>
        </p:nvSpPr>
        <p:spPr>
          <a:xfrm>
            <a:off x="5614035" y="1712595"/>
            <a:ext cx="8686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CCD FOV</a:t>
            </a:r>
            <a:endParaRPr lang="en-US" sz="120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006975" y="1851660"/>
            <a:ext cx="607060" cy="12128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/>
          <p:nvPr/>
        </p:nvSpPr>
        <p:spPr>
          <a:xfrm>
            <a:off x="5546725" y="2957830"/>
            <a:ext cx="149161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Virtual Sensor FOV</a:t>
            </a:r>
            <a:endParaRPr lang="en-US" sz="120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897755" y="3188335"/>
            <a:ext cx="723265" cy="17843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4"/>
          <p:cNvSpPr txBox="1"/>
          <p:nvPr/>
        </p:nvSpPr>
        <p:spPr>
          <a:xfrm>
            <a:off x="277178" y="1527810"/>
            <a:ext cx="12903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CCD pixel</a:t>
            </a:r>
            <a:endParaRPr lang="en-US" sz="1200"/>
          </a:p>
          <a:p>
            <a:pPr algn="ctr"/>
            <a:r>
              <a:rPr lang="en-US" sz="1200"/>
              <a:t>Mapped on LCD</a:t>
            </a:r>
            <a:endParaRPr lang="en-US" sz="120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376045" y="1531620"/>
            <a:ext cx="497840" cy="9461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Content Placeholder 3" descr="Fringes LCD to CCD - 005-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0540" y="1179576"/>
            <a:ext cx="2552849" cy="286207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Content Placeholder 14" descr="Fringes LCD to CCD - 005-22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9095" y="1179576"/>
            <a:ext cx="3761793" cy="2862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Inverse Mapping Interpolation</a:t>
            </a:r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1251585" y="4728210"/>
            <a:ext cx="541337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>
                <a:sym typeface="+mn-ea"/>
              </a:rPr>
              <a:t>Each pixel of the Virtual Sensor is inside an Arbitrary Quadrilateral of mapped CCD pixels.</a:t>
            </a:r>
            <a:endParaRPr lang="en-US" sz="1000">
              <a:sym typeface="+mn-ea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/>
              <a:t>The interpolation parameters can be derived from the 4-vertex or the 3-vertex.</a:t>
            </a:r>
            <a:endParaRPr lang="en-US" sz="1000"/>
          </a:p>
        </p:txBody>
      </p:sp>
      <p:sp>
        <p:nvSpPr>
          <p:cNvPr id="17" name="Text Box 16"/>
          <p:cNvSpPr txBox="1"/>
          <p:nvPr/>
        </p:nvSpPr>
        <p:spPr>
          <a:xfrm>
            <a:off x="5745480" y="2221865"/>
            <a:ext cx="21031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1. Interpolation by 4 Vertecis</a:t>
            </a:r>
            <a:endParaRPr lang="en-US" sz="1200"/>
          </a:p>
        </p:txBody>
      </p:sp>
      <p:sp>
        <p:nvSpPr>
          <p:cNvPr id="18" name="Text Box 17"/>
          <p:cNvSpPr txBox="1"/>
          <p:nvPr/>
        </p:nvSpPr>
        <p:spPr>
          <a:xfrm>
            <a:off x="5745480" y="3766185"/>
            <a:ext cx="21031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2. Interpolation by 3 Vertecis</a:t>
            </a:r>
            <a:endParaRPr lang="en-US" sz="1200"/>
          </a:p>
        </p:txBody>
      </p:sp>
      <p:sp>
        <p:nvSpPr>
          <p:cNvPr id="7" name="Text Box 6"/>
          <p:cNvSpPr txBox="1"/>
          <p:nvPr/>
        </p:nvSpPr>
        <p:spPr>
          <a:xfrm>
            <a:off x="2060258" y="3971925"/>
            <a:ext cx="23596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400"/>
              <a:t>Inverse Mapping </a:t>
            </a:r>
            <a:endParaRPr lang="en-US" sz="1400"/>
          </a:p>
          <a:p>
            <a:pPr algn="ctr"/>
            <a:r>
              <a:rPr lang="en-US" sz="1400"/>
              <a:t>Interpolation Parameter Set</a:t>
            </a:r>
            <a:endParaRPr lang="en-US" sz="1400"/>
          </a:p>
        </p:txBody>
      </p:sp>
      <p:sp>
        <p:nvSpPr>
          <p:cNvPr id="10" name="Text Box 9"/>
          <p:cNvSpPr txBox="1"/>
          <p:nvPr/>
        </p:nvSpPr>
        <p:spPr>
          <a:xfrm>
            <a:off x="513398" y="2497455"/>
            <a:ext cx="11353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Virtual Sensor</a:t>
            </a:r>
            <a:endParaRPr lang="en-US" sz="1200"/>
          </a:p>
          <a:p>
            <a:pPr algn="ctr"/>
            <a:r>
              <a:rPr lang="en-US" sz="1200"/>
              <a:t>Pixel</a:t>
            </a:r>
            <a:endParaRPr lang="en-US" sz="120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43685" y="1630045"/>
            <a:ext cx="461010" cy="95313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/>
          <p:nvPr/>
        </p:nvSpPr>
        <p:spPr>
          <a:xfrm>
            <a:off x="277178" y="1527810"/>
            <a:ext cx="12903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CCD pixel</a:t>
            </a:r>
            <a:endParaRPr lang="en-US" sz="1200"/>
          </a:p>
          <a:p>
            <a:pPr algn="ctr"/>
            <a:r>
              <a:rPr lang="en-US" sz="1200"/>
              <a:t>Mapped on LCD</a:t>
            </a:r>
            <a:endParaRPr lang="en-US" sz="120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376045" y="1531620"/>
            <a:ext cx="497840" cy="9461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8" descr="3-Vertex-016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056640"/>
            <a:ext cx="2828290" cy="2438400"/>
          </a:xfrm>
          <a:prstGeom prst="rect">
            <a:avLst/>
          </a:prstGeom>
        </p:spPr>
      </p:pic>
      <p:pic>
        <p:nvPicPr>
          <p:cNvPr id="10" name="Picture 9" descr="3-Vertex-015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215" y="1056640"/>
            <a:ext cx="2828290" cy="243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400"/>
              <a:t>Inverse Mapping Parameters of 4-Vertex or 3-Vertex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2485" y="3495040"/>
            <a:ext cx="3816985" cy="1919605"/>
          </a:xfrm>
        </p:spPr>
        <p:txBody>
          <a:bodyPr/>
          <a:p>
            <a:pPr marL="0" indent="0">
              <a:buNone/>
            </a:pPr>
            <a:r>
              <a:rPr lang="en-US" sz="1000"/>
              <a:t>3-Vertex algorithm</a:t>
            </a:r>
            <a:endParaRPr lang="en-US" sz="1000"/>
          </a:p>
          <a:p>
            <a:r>
              <a:rPr lang="en-US" sz="1000">
                <a:sym typeface="+mn-ea"/>
              </a:rPr>
              <a:t>In an IMP, t</a:t>
            </a:r>
            <a:r>
              <a:rPr lang="en-US" sz="1000"/>
              <a:t>here are 3 pixel locations and 3 coefficients.</a:t>
            </a:r>
            <a:endParaRPr lang="en-US" sz="1000"/>
          </a:p>
          <a:p>
            <a:r>
              <a:rPr lang="en-US" sz="1000"/>
              <a:t>The IM parameters are inversely proportional to the distances to the vertices.</a:t>
            </a:r>
            <a:endParaRPr lang="en-US" sz="1000"/>
          </a:p>
          <a:p>
            <a:r>
              <a:rPr lang="en-US" sz="1000"/>
              <a:t>IMP parameters to be stored:</a:t>
            </a:r>
            <a:endParaRPr lang="en-US" sz="1000"/>
          </a:p>
          <a:p>
            <a:pPr lvl="1"/>
            <a:r>
              <a:rPr lang="en-US" sz="1000">
                <a:sym typeface="+mn-ea"/>
              </a:rPr>
              <a:t>V00: the location of the first pixel of the AQ.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S - the sign shows one of the triangles of the AQ.  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The 3 coefficients.</a:t>
            </a:r>
            <a:endParaRPr lang="en-US" sz="1000">
              <a:sym typeface="+mn-ea"/>
            </a:endParaRPr>
          </a:p>
          <a:p>
            <a:pPr lvl="0"/>
            <a:r>
              <a:rPr lang="en-US" sz="1140">
                <a:sym typeface="+mn-ea"/>
              </a:rPr>
              <a:t>The 3-Vertex IMP can be converted to </a:t>
            </a:r>
            <a:r>
              <a:rPr lang="en-US" sz="1135">
                <a:sym typeface="+mn-ea"/>
              </a:rPr>
              <a:t>4-Vertex IMP.</a:t>
            </a:r>
            <a:endParaRPr lang="en-US" sz="1140">
              <a:sym typeface="+mn-e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965" y="3495040"/>
            <a:ext cx="4032250" cy="1919605"/>
          </a:xfrm>
        </p:spPr>
        <p:txBody>
          <a:bodyPr/>
          <a:p>
            <a:pPr marL="0" indent="0">
              <a:buNone/>
            </a:pPr>
            <a:r>
              <a:rPr lang="en-US" sz="1000"/>
              <a:t>4-Vertex algorithm</a:t>
            </a:r>
            <a:endParaRPr lang="en-US" sz="1000"/>
          </a:p>
          <a:p>
            <a:r>
              <a:rPr lang="en-US" sz="1000">
                <a:sym typeface="+mn-ea"/>
              </a:rPr>
              <a:t>In an IMP, there are 4 pixel locations and 4 coefficients.</a:t>
            </a:r>
            <a:endParaRPr lang="en-US" sz="1000">
              <a:sym typeface="+mn-ea"/>
            </a:endParaRPr>
          </a:p>
          <a:p>
            <a:r>
              <a:rPr lang="en-US" sz="1000">
                <a:sym typeface="+mn-ea"/>
              </a:rPr>
              <a:t>The IM parameters are inversely proportional to the distances to the vertices.</a:t>
            </a:r>
            <a:endParaRPr lang="en-US" sz="1000">
              <a:sym typeface="+mn-ea"/>
            </a:endParaRPr>
          </a:p>
          <a:p>
            <a:r>
              <a:rPr lang="en-US" sz="1000">
                <a:sym typeface="+mn-ea"/>
              </a:rPr>
              <a:t>IMP parameters to be stored:</a:t>
            </a:r>
            <a:endParaRPr lang="en-US" sz="1000"/>
          </a:p>
          <a:p>
            <a:pPr lvl="1"/>
            <a:r>
              <a:rPr lang="en-US" sz="1000">
                <a:sym typeface="+mn-ea"/>
              </a:rPr>
              <a:t>V00: the location of the first pixel of the AQ.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The 4 coefficients.</a:t>
            </a:r>
            <a:endParaRPr lang="en-US" sz="1000"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3-Vertex Triangle Interpolation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942340" y="3789045"/>
            <a:ext cx="6282690" cy="1724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/>
              <a:t>3-Vertex algorithm</a:t>
            </a:r>
            <a:endParaRPr lang="en-US" sz="1400"/>
          </a:p>
          <a:p>
            <a:r>
              <a:rPr lang="en-US" sz="1400">
                <a:sym typeface="+mn-ea"/>
              </a:rPr>
              <a:t>In an IMP, t</a:t>
            </a:r>
            <a:r>
              <a:rPr lang="en-US" sz="1400"/>
              <a:t>here are 3 pixel locations and 3 coefficients.</a:t>
            </a:r>
            <a:endParaRPr lang="en-US" sz="1400"/>
          </a:p>
          <a:p>
            <a:r>
              <a:rPr lang="en-US" sz="1400">
                <a:sym typeface="+mn-ea"/>
              </a:rPr>
              <a:t>If the point is on a line, the coefficient for the third vertex will be 0. </a:t>
            </a:r>
            <a:endParaRPr lang="en-US" sz="1400">
              <a:sym typeface="+mn-ea"/>
            </a:endParaRPr>
          </a:p>
          <a:p>
            <a:r>
              <a:rPr lang="en-US" sz="1400">
                <a:sym typeface="+mn-ea"/>
              </a:rPr>
              <a:t>If the point is on a vertex, the coefficients for other 2 vertices will be 0. </a:t>
            </a:r>
            <a:endParaRPr lang="en-US" sz="1400">
              <a:sym typeface="+mn-ea"/>
            </a:endParaRPr>
          </a:p>
          <a:p>
            <a:r>
              <a:rPr lang="en-US" sz="1400">
                <a:sym typeface="+mn-ea"/>
              </a:rPr>
              <a:t>The colors inside in the triangle are blended continuously.</a:t>
            </a:r>
            <a:endParaRPr lang="en-US" sz="1400">
              <a:sym typeface="+mn-ea"/>
            </a:endParaRPr>
          </a:p>
        </p:txBody>
      </p:sp>
      <p:pic>
        <p:nvPicPr>
          <p:cNvPr id="7" name="Content Placeholder 6" descr="Tri-1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72770" y="1514475"/>
            <a:ext cx="7997825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Content Placeholder 2" descr="4-vertiex Interpolation - 0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37970" y="1403985"/>
            <a:ext cx="1960245" cy="1960245"/>
          </a:xfrm>
          <a:prstGeom prst="rect">
            <a:avLst/>
          </a:prstGeom>
        </p:spPr>
      </p:pic>
      <p:pic>
        <p:nvPicPr>
          <p:cNvPr id="11" name="Content Placeholder 10" descr="4-vertiex Interpolation - 11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6780" y="1403985"/>
            <a:ext cx="2011680" cy="2011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4-Vertex  Interpolation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942340" y="3789045"/>
            <a:ext cx="6282690" cy="137033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/>
              <a:t>4-Vertex algorithm</a:t>
            </a:r>
            <a:endParaRPr lang="en-US" sz="1400"/>
          </a:p>
          <a:p>
            <a:r>
              <a:rPr lang="en-US" sz="1400">
                <a:sym typeface="+mn-ea"/>
              </a:rPr>
              <a:t>In an IMP, t</a:t>
            </a:r>
            <a:r>
              <a:rPr lang="en-US" sz="1400"/>
              <a:t>here are 4 pixel locations and 4 coefficients.</a:t>
            </a:r>
            <a:endParaRPr lang="en-US" sz="1400"/>
          </a:p>
          <a:p>
            <a:r>
              <a:rPr lang="en-US" sz="1400">
                <a:sym typeface="+mn-ea"/>
              </a:rPr>
              <a:t>If the point is on a line, the coefficients for the 2 vertices will be 0. </a:t>
            </a:r>
            <a:endParaRPr lang="en-US" sz="1400">
              <a:sym typeface="+mn-ea"/>
            </a:endParaRPr>
          </a:p>
          <a:p>
            <a:r>
              <a:rPr lang="en-US" sz="1400">
                <a:sym typeface="+mn-ea"/>
              </a:rPr>
              <a:t>If the point is on a vertex, the coefficients for other 3 vertices will be 0. </a:t>
            </a:r>
            <a:endParaRPr lang="en-US" sz="1400">
              <a:sym typeface="+mn-ea"/>
            </a:endParaRPr>
          </a:p>
          <a:p>
            <a:r>
              <a:rPr lang="en-US" sz="1400">
                <a:sym typeface="+mn-ea"/>
              </a:rPr>
              <a:t>The colors inside in the </a:t>
            </a:r>
            <a:r>
              <a:rPr lang="en-US" sz="1400">
                <a:sym typeface="+mn-ea"/>
              </a:rPr>
              <a:t>Arbitrary Quadrilateral</a:t>
            </a:r>
            <a:r>
              <a:rPr lang="en-US" sz="1400">
                <a:sym typeface="+mn-ea"/>
              </a:rPr>
              <a:t> </a:t>
            </a:r>
            <a:r>
              <a:rPr lang="en-US" sz="1400">
                <a:sym typeface="+mn-ea"/>
              </a:rPr>
              <a:t>are blended continuously.</a:t>
            </a:r>
            <a:endParaRPr lang="en-US" sz="1400">
              <a:sym typeface="+mn-ea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1146810" y="3162935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V00</a:t>
            </a:r>
            <a:endParaRPr lang="en-US" sz="1000"/>
          </a:p>
        </p:txBody>
      </p:sp>
      <p:sp>
        <p:nvSpPr>
          <p:cNvPr id="5" name="Text Box 4"/>
          <p:cNvSpPr txBox="1"/>
          <p:nvPr/>
        </p:nvSpPr>
        <p:spPr>
          <a:xfrm>
            <a:off x="1146810" y="1361440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V10</a:t>
            </a:r>
            <a:endParaRPr lang="en-US" sz="1000"/>
          </a:p>
        </p:txBody>
      </p:sp>
      <p:sp>
        <p:nvSpPr>
          <p:cNvPr id="6" name="Text Box 5"/>
          <p:cNvSpPr txBox="1"/>
          <p:nvPr/>
        </p:nvSpPr>
        <p:spPr>
          <a:xfrm>
            <a:off x="3478531" y="1361440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V11</a:t>
            </a:r>
            <a:endParaRPr lang="en-US" sz="1000"/>
          </a:p>
        </p:txBody>
      </p:sp>
      <p:sp>
        <p:nvSpPr>
          <p:cNvPr id="9" name="Text Box 8"/>
          <p:cNvSpPr txBox="1"/>
          <p:nvPr/>
        </p:nvSpPr>
        <p:spPr>
          <a:xfrm>
            <a:off x="3484246" y="3162935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V01</a:t>
            </a:r>
            <a:endParaRPr lang="en-US" sz="1000"/>
          </a:p>
        </p:txBody>
      </p:sp>
      <p:sp>
        <p:nvSpPr>
          <p:cNvPr id="12" name="Text Box 11"/>
          <p:cNvSpPr txBox="1"/>
          <p:nvPr/>
        </p:nvSpPr>
        <p:spPr>
          <a:xfrm>
            <a:off x="4375786" y="3162935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V00</a:t>
            </a:r>
            <a:endParaRPr lang="en-US" sz="1000"/>
          </a:p>
        </p:txBody>
      </p:sp>
      <p:sp>
        <p:nvSpPr>
          <p:cNvPr id="13" name="Text Box 12"/>
          <p:cNvSpPr txBox="1"/>
          <p:nvPr/>
        </p:nvSpPr>
        <p:spPr>
          <a:xfrm>
            <a:off x="4375786" y="1361440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V10</a:t>
            </a:r>
            <a:endParaRPr lang="en-US" sz="1000"/>
          </a:p>
        </p:txBody>
      </p:sp>
      <p:sp>
        <p:nvSpPr>
          <p:cNvPr id="14" name="Text Box 13"/>
          <p:cNvSpPr txBox="1"/>
          <p:nvPr/>
        </p:nvSpPr>
        <p:spPr>
          <a:xfrm>
            <a:off x="6591936" y="1361440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V11</a:t>
            </a:r>
            <a:endParaRPr lang="en-US" sz="1000"/>
          </a:p>
        </p:txBody>
      </p:sp>
      <p:sp>
        <p:nvSpPr>
          <p:cNvPr id="15" name="Text Box 14"/>
          <p:cNvSpPr txBox="1"/>
          <p:nvPr/>
        </p:nvSpPr>
        <p:spPr>
          <a:xfrm>
            <a:off x="6633211" y="3162935"/>
            <a:ext cx="40830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V01</a:t>
            </a:r>
            <a:endParaRPr 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Dot vs. Vector</a:t>
            </a:r>
            <a:endParaRPr lang="en-US" sz="280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28570" y="1183005"/>
            <a:ext cx="5911215" cy="4023995"/>
          </a:xfrm>
        </p:spPr>
        <p:txBody>
          <a:bodyPr/>
          <a:p>
            <a:r>
              <a:rPr lang="en-US" sz="1400">
                <a:sym typeface="+mn-ea"/>
              </a:rPr>
              <a:t>A dot and a vector</a:t>
            </a:r>
            <a:endParaRPr lang="en-US" sz="1400">
              <a:sym typeface="+mn-ea"/>
            </a:endParaRPr>
          </a:p>
          <a:p>
            <a:pPr lvl="1"/>
            <a:r>
              <a:rPr lang="en-US" sz="1220">
                <a:sym typeface="+mn-ea"/>
              </a:rPr>
              <a:t>A dot (x,y).</a:t>
            </a:r>
            <a:endParaRPr lang="en-US" sz="1220">
              <a:sym typeface="+mn-ea"/>
            </a:endParaRPr>
          </a:p>
          <a:p>
            <a:pPr lvl="1"/>
            <a:r>
              <a:rPr lang="en-US" sz="1220">
                <a:sym typeface="+mn-ea"/>
              </a:rPr>
              <a:t>A line or vector passes through 2 points V00 (x0, y0) and V11(x1, y1)</a:t>
            </a:r>
            <a:endParaRPr lang="en-US" sz="1220">
              <a:sym typeface="+mn-ea"/>
            </a:endParaRPr>
          </a:p>
          <a:p>
            <a:pPr lvl="2"/>
            <a:r>
              <a:rPr lang="en-US" sz="1045">
                <a:sym typeface="+mn-ea"/>
              </a:rPr>
              <a:t>The vector is </a:t>
            </a:r>
            <a:r>
              <a:rPr lang="en-US" sz="1040">
                <a:sym typeface="+mn-ea"/>
              </a:rPr>
              <a:t>toward right for horizontal lines</a:t>
            </a:r>
            <a:r>
              <a:rPr lang="en-US" sz="1045">
                <a:sym typeface="+mn-ea"/>
              </a:rPr>
              <a:t>.</a:t>
            </a:r>
            <a:endParaRPr lang="en-US" sz="1045">
              <a:sym typeface="+mn-ea"/>
            </a:endParaRPr>
          </a:p>
          <a:p>
            <a:pPr lvl="2"/>
            <a:r>
              <a:rPr lang="en-US" sz="1045">
                <a:sym typeface="+mn-ea"/>
              </a:rPr>
              <a:t>The vector is toward up for vertical lines.</a:t>
            </a:r>
            <a:endParaRPr lang="en-US" sz="1045">
              <a:sym typeface="+mn-ea"/>
            </a:endParaRPr>
          </a:p>
          <a:p>
            <a:endParaRPr lang="en-US" sz="1400">
              <a:sym typeface="+mn-ea"/>
            </a:endParaRPr>
          </a:p>
          <a:p>
            <a:r>
              <a:rPr lang="en-US" sz="1400">
                <a:sym typeface="+mn-ea"/>
              </a:rPr>
              <a:t>Formula</a:t>
            </a:r>
            <a:endParaRPr lang="en-US" sz="1400">
              <a:sym typeface="+mn-ea"/>
            </a:endParaRPr>
          </a:p>
          <a:p>
            <a:pPr marL="381635" lvl="1" indent="0">
              <a:buNone/>
            </a:pPr>
            <a:r>
              <a:rPr lang="en-US" sz="1220">
                <a:sym typeface="+mn-ea"/>
              </a:rPr>
              <a:t>dx1 = x1 - x0;</a:t>
            </a:r>
            <a:endParaRPr lang="en-US" sz="1220"/>
          </a:p>
          <a:p>
            <a:pPr marL="381635" lvl="1" indent="0">
              <a:buNone/>
            </a:pPr>
            <a:r>
              <a:rPr lang="en-US" sz="1220">
                <a:sym typeface="+mn-ea"/>
              </a:rPr>
              <a:t>dy1 = y1 - y0;</a:t>
            </a:r>
            <a:endParaRPr lang="en-US" sz="1220"/>
          </a:p>
          <a:p>
            <a:pPr marL="381635" lvl="1" indent="0">
              <a:buNone/>
            </a:pPr>
            <a:r>
              <a:rPr lang="en-US" sz="1220">
                <a:sym typeface="+mn-ea"/>
              </a:rPr>
              <a:t>dx2 =   x - x0;</a:t>
            </a:r>
            <a:endParaRPr lang="en-US" sz="1220"/>
          </a:p>
          <a:p>
            <a:pPr marL="381635" lvl="1" indent="0">
              <a:buNone/>
            </a:pPr>
            <a:r>
              <a:rPr lang="en-US" sz="1220">
                <a:sym typeface="+mn-ea"/>
              </a:rPr>
              <a:t>dy2 =   y - y0;</a:t>
            </a:r>
            <a:endParaRPr lang="en-US" sz="1220">
              <a:sym typeface="+mn-ea"/>
            </a:endParaRPr>
          </a:p>
          <a:p>
            <a:pPr marL="381635" lvl="1" indent="0">
              <a:buNone/>
            </a:pPr>
            <a:endParaRPr lang="en-US" sz="1220">
              <a:sym typeface="+mn-ea"/>
            </a:endParaRPr>
          </a:p>
          <a:p>
            <a:pPr marL="381635" lvl="1" indent="0">
              <a:buNone/>
            </a:pPr>
            <a:r>
              <a:rPr lang="en-US" sz="1215">
                <a:sym typeface="+mn-ea"/>
              </a:rPr>
              <a:t>Out = dy2*dx1 - dy1*dx2;</a:t>
            </a:r>
            <a:endParaRPr lang="en-US" sz="1215">
              <a:sym typeface="+mn-ea"/>
            </a:endParaRPr>
          </a:p>
          <a:p>
            <a:pPr marL="381635" lvl="1" indent="0">
              <a:buNone/>
            </a:pPr>
            <a:endParaRPr lang="en-US" sz="1220"/>
          </a:p>
          <a:p>
            <a:r>
              <a:rPr lang="en-US" sz="1400"/>
              <a:t>The </a:t>
            </a:r>
            <a:r>
              <a:rPr lang="en-US" sz="1400">
                <a:sym typeface="+mn-ea"/>
              </a:rPr>
              <a:t>location</a:t>
            </a:r>
            <a:r>
              <a:rPr lang="en-US" sz="1400"/>
              <a:t> of a dot </a:t>
            </a:r>
            <a:r>
              <a:rPr lang="en-US" sz="1400">
                <a:sym typeface="+mn-ea"/>
              </a:rPr>
              <a:t>relative to</a:t>
            </a:r>
            <a:r>
              <a:rPr lang="en-US" sz="1400"/>
              <a:t> a vector</a:t>
            </a:r>
            <a:endParaRPr lang="en-US" sz="1400"/>
          </a:p>
          <a:p>
            <a:pPr marL="381635" lvl="1" indent="0">
              <a:buNone/>
            </a:pPr>
            <a:r>
              <a:rPr lang="en-US" sz="1215">
                <a:sym typeface="+mn-ea"/>
              </a:rPr>
              <a:t>Out = 0, </a:t>
            </a:r>
            <a:r>
              <a:rPr lang="en-US" sz="1220"/>
              <a:t>Dot is on line </a:t>
            </a:r>
            <a:r>
              <a:rPr lang="en-US" sz="1215">
                <a:sym typeface="+mn-ea"/>
              </a:rPr>
              <a:t>;</a:t>
            </a:r>
            <a:endParaRPr lang="en-US" sz="1215">
              <a:sym typeface="+mn-ea"/>
            </a:endParaRPr>
          </a:p>
          <a:p>
            <a:pPr marL="381635" lvl="1" indent="0">
              <a:buNone/>
            </a:pPr>
            <a:r>
              <a:rPr lang="en-US" sz="1210">
                <a:sym typeface="+mn-ea"/>
              </a:rPr>
              <a:t>Out &gt; 0, </a:t>
            </a:r>
            <a:r>
              <a:rPr lang="en-US" sz="1215">
                <a:sym typeface="+mn-ea"/>
              </a:rPr>
              <a:t>Dot is at up or left;</a:t>
            </a:r>
            <a:endParaRPr lang="en-US" sz="1215">
              <a:sym typeface="+mn-ea"/>
            </a:endParaRPr>
          </a:p>
          <a:p>
            <a:pPr marL="381635" lvl="1" indent="0">
              <a:buNone/>
            </a:pPr>
            <a:r>
              <a:rPr lang="en-US" sz="1210">
                <a:sym typeface="+mn-ea"/>
              </a:rPr>
              <a:t>Out &lt; 0, </a:t>
            </a:r>
            <a:r>
              <a:rPr lang="en-US" sz="1215">
                <a:sym typeface="+mn-ea"/>
              </a:rPr>
              <a:t>Dot is at down/right.</a:t>
            </a:r>
            <a:endParaRPr lang="en-US" sz="1215">
              <a:sym typeface="+mn-ea"/>
            </a:endParaRPr>
          </a:p>
          <a:p>
            <a:pPr marL="381635" lvl="1" indent="0">
              <a:buNone/>
            </a:pPr>
            <a:r>
              <a:rPr lang="en-US" sz="1215">
                <a:sym typeface="+mn-ea"/>
              </a:rPr>
              <a:t> </a:t>
            </a:r>
            <a:r>
              <a:rPr lang="en-US" sz="1220"/>
              <a:t> </a:t>
            </a:r>
            <a:endParaRPr lang="en-US" sz="1220"/>
          </a:p>
          <a:p>
            <a:endParaRPr lang="en-US" sz="1400"/>
          </a:p>
        </p:txBody>
      </p:sp>
      <p:pic>
        <p:nvPicPr>
          <p:cNvPr id="11" name="Picture 10" descr="Fringes LCD to CCD-dotVSvector-012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535" y="1358900"/>
            <a:ext cx="1654810" cy="165481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799783" y="3300730"/>
            <a:ext cx="1351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A dot vs. a vector</a:t>
            </a:r>
            <a:endParaRPr lang="en-US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Picture 22" descr="Fringes LCD to CCD-v3-011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9860" y="3277870"/>
            <a:ext cx="1647190" cy="1591945"/>
          </a:xfrm>
          <a:prstGeom prst="rect">
            <a:avLst/>
          </a:prstGeom>
        </p:spPr>
      </p:pic>
      <p:pic>
        <p:nvPicPr>
          <p:cNvPr id="22" name="Content Placeholder 21" descr="Fringes LCD to CCD-v4-010-0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19860" y="1186815"/>
            <a:ext cx="1646555" cy="15919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Searching Strategy and Interpolation Algorithm</a:t>
            </a:r>
            <a:endParaRPr lang="en-US" sz="280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183890" y="1183005"/>
            <a:ext cx="5419725" cy="4023995"/>
          </a:xfrm>
        </p:spPr>
        <p:txBody>
          <a:bodyPr/>
          <a:p>
            <a:r>
              <a:rPr lang="en-US" sz="1200">
                <a:sym typeface="+mn-ea"/>
              </a:rPr>
              <a:t>A pixel P(I, J) of the Virtual Sensor with phase angle (</a:t>
            </a:r>
            <a:r>
              <a:rPr lang="en-US" sz="1200">
                <a:latin typeface="Symbol" panose="05050102010706020507" charset="0"/>
                <a:cs typeface="Symbol" panose="05050102010706020507" charset="0"/>
                <a:sym typeface="+mn-ea"/>
              </a:rPr>
              <a:t>l, f</a:t>
            </a:r>
            <a:r>
              <a:rPr lang="en-US" sz="1200">
                <a:sym typeface="+mn-ea"/>
              </a:rPr>
              <a:t>) or coordinates (x, y, z), mm in WCS.</a:t>
            </a:r>
            <a:endParaRPr lang="en-US" sz="1200">
              <a:sym typeface="+mn-ea"/>
            </a:endParaRPr>
          </a:p>
          <a:p>
            <a:r>
              <a:rPr lang="en-US" sz="1200">
                <a:sym typeface="+mn-ea"/>
              </a:rPr>
              <a:t>An Arbitrary Quadrilateral (AQ) of the mapped CCD.</a:t>
            </a:r>
            <a:endParaRPr lang="en-US" sz="12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4 vertices: v00, v01, v10, v11 (in phase angle or mm)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4 major vectors: v00_v01, v00_v10, v10_v11, v01_v11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2 minor vectors: v00_v11, v01_v10</a:t>
            </a:r>
            <a:endParaRPr lang="en-US" sz="1000">
              <a:sym typeface="+mn-ea"/>
            </a:endParaRPr>
          </a:p>
          <a:p>
            <a:r>
              <a:rPr lang="en-US" sz="1200">
                <a:sym typeface="+mn-ea"/>
              </a:rPr>
              <a:t>Check the location of P relative to the </a:t>
            </a:r>
            <a:r>
              <a:rPr lang="en-US" altLang="zh-CN" sz="1200">
                <a:sym typeface="+mn-ea"/>
              </a:rPr>
              <a:t>vectors (up to 6).</a:t>
            </a:r>
            <a:endParaRPr lang="en-US" sz="12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For 4-vertex algorithm, check between P and the 4 major lines to determine if P is within the AQ. If not, change to the next AQ in the appropriate direction based on the checking results.</a:t>
            </a:r>
            <a:endParaRPr lang="en-US" sz="1000">
              <a:sym typeface="+mn-ea"/>
            </a:endParaRPr>
          </a:p>
          <a:p>
            <a:pPr lvl="1"/>
            <a:r>
              <a:rPr lang="en-US" sz="1000">
                <a:sym typeface="+mn-ea"/>
              </a:rPr>
              <a:t>For 3-vertex algorithm, check between P and one of the minor vectors. </a:t>
            </a:r>
            <a:endParaRPr lang="en-US" sz="1000"/>
          </a:p>
          <a:p>
            <a:r>
              <a:rPr lang="en-US" sz="1200"/>
              <a:t>Determine the 4 (or 3) coefficients for the Color/Intensity Interpolation algorithms.</a:t>
            </a:r>
            <a:endParaRPr lang="en-US" sz="1200"/>
          </a:p>
          <a:p>
            <a:r>
              <a:rPr lang="en-US" sz="1200"/>
              <a:t>For the next pixel P(I+1,J), start search from the current </a:t>
            </a:r>
            <a:r>
              <a:rPr lang="en-US" sz="1200">
                <a:sym typeface="+mn-ea"/>
              </a:rPr>
              <a:t>AQ.</a:t>
            </a:r>
            <a:endParaRPr lang="en-US" sz="1200">
              <a:sym typeface="+mn-ea"/>
            </a:endParaRPr>
          </a:p>
          <a:p>
            <a:r>
              <a:rPr lang="en-US" sz="1200">
                <a:sym typeface="+mn-ea"/>
              </a:rPr>
              <a:t>For the first pixel of the next line P(0, J+1), search from the AQ corespondent to current line P(0, J).</a:t>
            </a:r>
            <a:endParaRPr lang="en-US" sz="1200">
              <a:sym typeface="+mn-ea"/>
            </a:endParaRPr>
          </a:p>
          <a:p>
            <a:r>
              <a:rPr lang="en-US" sz="1200"/>
              <a:t>Save all the coefficients as Inverse Mapping Parameter (IMP) sets.</a:t>
            </a:r>
            <a:endParaRPr lang="en-US" sz="1200"/>
          </a:p>
          <a:p>
            <a:r>
              <a:rPr lang="en-US" sz="1200"/>
              <a:t>The IMP will be used later for the image resampling to get the distortion-free images.</a:t>
            </a:r>
            <a:endParaRPr lang="en-US" sz="1200"/>
          </a:p>
          <a:p>
            <a:endParaRPr lang="en-US" sz="1200"/>
          </a:p>
          <a:p>
            <a:endParaRPr lang="en-US" sz="1200"/>
          </a:p>
        </p:txBody>
      </p:sp>
      <p:sp>
        <p:nvSpPr>
          <p:cNvPr id="9" name="Text Box 8"/>
          <p:cNvSpPr txBox="1"/>
          <p:nvPr/>
        </p:nvSpPr>
        <p:spPr>
          <a:xfrm>
            <a:off x="501650" y="1181735"/>
            <a:ext cx="732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CCD</a:t>
            </a:r>
            <a:endParaRPr lang="en-US" sz="1200"/>
          </a:p>
          <a:p>
            <a:pPr algn="ctr"/>
            <a:r>
              <a:rPr lang="en-US" sz="1200"/>
              <a:t>Mapped</a:t>
            </a:r>
            <a:endParaRPr lang="en-US" sz="1200"/>
          </a:p>
        </p:txBody>
      </p:sp>
      <p:sp>
        <p:nvSpPr>
          <p:cNvPr id="10" name="Text Box 9"/>
          <p:cNvSpPr txBox="1"/>
          <p:nvPr/>
        </p:nvSpPr>
        <p:spPr>
          <a:xfrm>
            <a:off x="457200" y="1747520"/>
            <a:ext cx="6648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Virtual</a:t>
            </a:r>
            <a:endParaRPr lang="en-US" sz="1200"/>
          </a:p>
          <a:p>
            <a:pPr algn="ctr"/>
            <a:r>
              <a:rPr lang="en-US" sz="1200"/>
              <a:t>Sensor</a:t>
            </a:r>
            <a:endParaRPr lang="en-US" sz="12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183005" y="1354455"/>
            <a:ext cx="274955" cy="869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33145" y="1981200"/>
            <a:ext cx="574675" cy="1377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1458278" y="2773680"/>
            <a:ext cx="174244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600"/>
              <a:t>4-vertex</a:t>
            </a:r>
            <a:r>
              <a:rPr lang="en-US" sz="1600">
                <a:sym typeface="+mn-ea"/>
              </a:rPr>
              <a:t> algorithm</a:t>
            </a:r>
            <a:endParaRPr lang="en-US" sz="1600"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1451928" y="4869815"/>
            <a:ext cx="174244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600"/>
              <a:t>3-vertex algorithm</a:t>
            </a:r>
            <a:endParaRPr lang="en-US" sz="1600"/>
          </a:p>
        </p:txBody>
      </p:sp>
      <p:sp>
        <p:nvSpPr>
          <p:cNvPr id="17" name="Text Box 16"/>
          <p:cNvSpPr txBox="1"/>
          <p:nvPr/>
        </p:nvSpPr>
        <p:spPr>
          <a:xfrm>
            <a:off x="501650" y="3278505"/>
            <a:ext cx="732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CCD</a:t>
            </a:r>
            <a:endParaRPr lang="en-US" sz="1200"/>
          </a:p>
          <a:p>
            <a:pPr algn="ctr"/>
            <a:r>
              <a:rPr lang="en-US" sz="1200"/>
              <a:t>Mapped</a:t>
            </a:r>
            <a:endParaRPr lang="en-US" sz="1200"/>
          </a:p>
        </p:txBody>
      </p:sp>
      <p:sp>
        <p:nvSpPr>
          <p:cNvPr id="18" name="Text Box 17"/>
          <p:cNvSpPr txBox="1"/>
          <p:nvPr/>
        </p:nvSpPr>
        <p:spPr>
          <a:xfrm>
            <a:off x="457200" y="3844290"/>
            <a:ext cx="6648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/>
              <a:t>Virtual</a:t>
            </a:r>
            <a:endParaRPr lang="en-US" sz="1200"/>
          </a:p>
          <a:p>
            <a:pPr algn="ctr"/>
            <a:r>
              <a:rPr lang="en-US" sz="1200"/>
              <a:t>Sensor</a:t>
            </a:r>
            <a:endParaRPr lang="en-US" sz="120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183005" y="3451225"/>
            <a:ext cx="274955" cy="869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33145" y="4077970"/>
            <a:ext cx="574675" cy="1377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/>
              <a:t>Image Rectification</a:t>
            </a:r>
            <a:endParaRPr lang="en-US"/>
          </a:p>
        </p:txBody>
      </p:sp>
      <p:sp>
        <p:nvSpPr>
          <p:cNvPr id="7" name="Text Box 6"/>
          <p:cNvSpPr txBox="1"/>
          <p:nvPr/>
        </p:nvSpPr>
        <p:spPr>
          <a:xfrm>
            <a:off x="1591945" y="4710430"/>
            <a:ext cx="16332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/>
              <a:t>Image captured</a:t>
            </a:r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5233670" y="4710430"/>
            <a:ext cx="168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/>
              <a:t>Image rectified</a:t>
            </a:r>
            <a:endParaRPr lang="en-US"/>
          </a:p>
        </p:txBody>
      </p:sp>
      <p:pic>
        <p:nvPicPr>
          <p:cNvPr id="11" name="Content Placeholder 4" descr="Grid_1394_8bit-IMM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4840" y="1645920"/>
            <a:ext cx="3889656" cy="291693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Content Placeholder 5" descr="Grid_1394_8bit-Origin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" y="1645920"/>
            <a:ext cx="3889656" cy="291693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Calibration Accuracy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en-US" sz="2000"/>
              <a:t>Basic calibration</a:t>
            </a:r>
            <a:endParaRPr lang="en-US" sz="2000"/>
          </a:p>
          <a:p>
            <a:r>
              <a:rPr lang="en-US" sz="2000"/>
              <a:t>Capture LCD fringe images at any location.</a:t>
            </a:r>
            <a:endParaRPr lang="en-US" sz="2000"/>
          </a:p>
          <a:p>
            <a:r>
              <a:rPr lang="en-US" sz="2000"/>
              <a:t>Do the rectification.</a:t>
            </a:r>
            <a:endParaRPr lang="en-US" sz="2000"/>
          </a:p>
          <a:p>
            <a:r>
              <a:rPr lang="en-US" sz="2000"/>
              <a:t>Calculate the phase angles for all the pixels.</a:t>
            </a:r>
            <a:endParaRPr lang="en-US" sz="2000"/>
          </a:p>
          <a:p>
            <a:r>
              <a:rPr lang="en-US" sz="2000"/>
              <a:t>Fit the phase angles on a row or a column to a curve. </a:t>
            </a:r>
            <a:endParaRPr lang="en-US" sz="2000"/>
          </a:p>
          <a:p>
            <a:r>
              <a:rPr lang="en-US" sz="2000"/>
              <a:t>Analysis the error properties for all these curves.</a:t>
            </a:r>
            <a:endParaRPr lang="en-US" sz="2000"/>
          </a:p>
          <a:p>
            <a:endParaRPr lang="en-US" sz="20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en-US" sz="2000"/>
              <a:t>Advanced calibration</a:t>
            </a:r>
            <a:endParaRPr lang="en-US" sz="2000"/>
          </a:p>
          <a:p>
            <a:r>
              <a:rPr lang="en-US" sz="2000">
                <a:sym typeface="+mn-ea"/>
              </a:rPr>
              <a:t>Verify the calibration accuracy at each of the LCD locations.</a:t>
            </a:r>
            <a:endParaRPr lang="en-US" sz="2000">
              <a:sym typeface="+mn-ea"/>
            </a:endParaRPr>
          </a:p>
          <a:p>
            <a:r>
              <a:rPr lang="en-US" sz="2000"/>
              <a:t>Calculate the distances of each pixel to the pixel ray vectors.</a:t>
            </a:r>
            <a:endParaRPr lang="en-US" sz="2000"/>
          </a:p>
          <a:p>
            <a:r>
              <a:rPr lang="en-US" sz="2000">
                <a:sym typeface="+mn-ea"/>
              </a:rPr>
              <a:t>Analysis the error properties.</a:t>
            </a:r>
            <a:endParaRPr lang="en-US" sz="2000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/>
              <a:t>Setup of LCD and Cameras</a:t>
            </a:r>
            <a:endParaRPr lang="en-US" sz="320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83005"/>
            <a:ext cx="8229600" cy="3930650"/>
          </a:xfrm>
        </p:spPr>
        <p:txBody>
          <a:bodyPr/>
          <a:p>
            <a:r>
              <a:rPr lang="en-US" sz="1400"/>
              <a:t>LCD</a:t>
            </a:r>
            <a:endParaRPr lang="en-US" sz="1400"/>
          </a:p>
          <a:p>
            <a:pPr lvl="1"/>
            <a:r>
              <a:rPr lang="en-US" sz="1200"/>
              <a:t>The LCD should work in Natural/Normal Mode.</a:t>
            </a:r>
            <a:endParaRPr lang="en-US" sz="1200"/>
          </a:p>
          <a:p>
            <a:pPr lvl="1"/>
            <a:r>
              <a:rPr lang="en-US" sz="1200"/>
              <a:t>Disable any Enhancement or Smart Settings.</a:t>
            </a:r>
            <a:endParaRPr lang="en-US" sz="1200"/>
          </a:p>
          <a:p>
            <a:pPr lvl="1"/>
            <a:r>
              <a:rPr lang="en-US" sz="1200"/>
              <a:t>The </a:t>
            </a:r>
            <a:r>
              <a:rPr lang="en-US" sz="1200">
                <a:sym typeface="+mn-ea"/>
              </a:rPr>
              <a:t>brightness of the </a:t>
            </a:r>
            <a:r>
              <a:rPr lang="en-US" sz="1200"/>
              <a:t>LCD back lighting can be adjusted to make the camera exposure ideal.</a:t>
            </a:r>
            <a:endParaRPr lang="en-US" sz="1200"/>
          </a:p>
          <a:p>
            <a:pPr lvl="1"/>
            <a:r>
              <a:rPr lang="en-US" sz="1200">
                <a:sym typeface="+mn-ea"/>
              </a:rPr>
              <a:t>The amplitude range of the fringes should avoid high and low ends to avoid saturation or to be too dark (e.g.: [&gt;0+20, &lt;255-25]).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Using digital interface (DP, HDMI, DVI, etc.) or image files in SD to avoid transfer noises if a computer is used.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Using single color (e.g.: Green only)</a:t>
            </a:r>
            <a:endParaRPr lang="en-US" sz="1200"/>
          </a:p>
          <a:p>
            <a:r>
              <a:rPr lang="en-US" sz="1400"/>
              <a:t>Cameras</a:t>
            </a:r>
            <a:endParaRPr lang="en-US" sz="1400"/>
          </a:p>
          <a:p>
            <a:pPr lvl="1"/>
            <a:r>
              <a:rPr lang="en-US" sz="1200"/>
              <a:t>Adjust </a:t>
            </a:r>
            <a:r>
              <a:rPr lang="en-US" sz="1200">
                <a:sym typeface="+mn-ea"/>
              </a:rPr>
              <a:t>gain and </a:t>
            </a:r>
            <a:r>
              <a:rPr lang="en-US" sz="1200"/>
              <a:t>exposure time (e.g.: multiple of the physical 1/fps).</a:t>
            </a:r>
            <a:endParaRPr lang="en-US" sz="1200"/>
          </a:p>
          <a:p>
            <a:pPr lvl="1"/>
            <a:r>
              <a:rPr lang="en-US" sz="1200">
                <a:sym typeface="+mn-ea"/>
              </a:rPr>
              <a:t>Avoid overexposure and underexposure. ( e.g.: make image brightness range within [&gt;0+20, &lt;255-25] ).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Capture images with highest bit-depth (e.g.: 16-bit)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Using monochrome or single color (e.g.: Green only)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Make Image Averaging if possible.</a:t>
            </a:r>
            <a:endParaRPr lang="en-US" sz="1400"/>
          </a:p>
          <a:p>
            <a:r>
              <a:rPr lang="en-US" sz="1400"/>
              <a:t>Combined adjustment of Fringes, LCD and Cameras</a:t>
            </a:r>
            <a:endParaRPr lang="en-US" sz="1400"/>
          </a:p>
          <a:p>
            <a:pPr lvl="1"/>
            <a:r>
              <a:rPr lang="en-US" sz="1200"/>
              <a:t>The brightness of the LCD back light.</a:t>
            </a:r>
            <a:endParaRPr lang="en-US" sz="1200"/>
          </a:p>
          <a:p>
            <a:pPr lvl="1"/>
            <a:r>
              <a:rPr lang="en-US" sz="1200"/>
              <a:t>The amplitude range of the </a:t>
            </a:r>
            <a:r>
              <a:rPr lang="en-US" sz="1200">
                <a:sym typeface="+mn-ea"/>
              </a:rPr>
              <a:t>fringes.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The exposure time, gain of the camera.</a:t>
            </a:r>
            <a:endParaRPr lang="en-US" sz="1200"/>
          </a:p>
          <a:p>
            <a:pPr lvl="1"/>
            <a:r>
              <a:rPr lang="en-US" sz="1200">
                <a:sym typeface="+mn-ea"/>
              </a:rPr>
              <a:t>The Gamma of the LCD and the camera.</a:t>
            </a:r>
            <a:endParaRPr lang="en-US" sz="12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Fringe Pattern Engine - LCD &amp; DLP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315" y="1261745"/>
            <a:ext cx="6619240" cy="3777615"/>
          </a:xfrm>
        </p:spPr>
        <p:txBody>
          <a:bodyPr/>
          <a:p>
            <a:r>
              <a:rPr lang="en-US" sz="1800"/>
              <a:t>Fringe Pattern Engine as calibration references</a:t>
            </a:r>
            <a:endParaRPr lang="en-US" sz="1800"/>
          </a:p>
          <a:p>
            <a:pPr lvl="1"/>
            <a:r>
              <a:rPr lang="en-US" sz="1570"/>
              <a:t>Flat and distortion-free</a:t>
            </a:r>
            <a:endParaRPr lang="en-US" sz="1570"/>
          </a:p>
          <a:p>
            <a:pPr lvl="1"/>
            <a:r>
              <a:rPr lang="en-US" sz="1570"/>
              <a:t>Larger size than that of the cameras' </a:t>
            </a:r>
            <a:r>
              <a:rPr lang="en-US" sz="1565">
                <a:sym typeface="+mn-ea"/>
              </a:rPr>
              <a:t>FOV</a:t>
            </a:r>
            <a:endParaRPr lang="en-US" sz="1570"/>
          </a:p>
          <a:p>
            <a:pPr lvl="1"/>
            <a:r>
              <a:rPr lang="en-US" sz="1570"/>
              <a:t>Even brightness and intensity adjustable</a:t>
            </a:r>
            <a:endParaRPr lang="en-US" sz="1570"/>
          </a:p>
          <a:p>
            <a:pPr lvl="1"/>
            <a:r>
              <a:rPr lang="en-US" sz="1570"/>
              <a:t>Digital interface to computer</a:t>
            </a:r>
            <a:endParaRPr lang="en-US" sz="1570"/>
          </a:p>
          <a:p>
            <a:pPr lvl="1"/>
            <a:endParaRPr lang="en-US" sz="1570"/>
          </a:p>
          <a:p>
            <a:r>
              <a:rPr lang="en-US" sz="1800">
                <a:sym typeface="+mn-ea"/>
              </a:rPr>
              <a:t>Flat</a:t>
            </a:r>
            <a:r>
              <a:rPr lang="en-US" sz="1800"/>
              <a:t> panel</a:t>
            </a:r>
            <a:r>
              <a:rPr lang="en-US" sz="1800">
                <a:sym typeface="+mn-ea"/>
              </a:rPr>
              <a:t> LCD</a:t>
            </a:r>
            <a:endParaRPr lang="en-US" sz="1800"/>
          </a:p>
          <a:p>
            <a:pPr lvl="1"/>
            <a:r>
              <a:rPr lang="en-US" sz="1570"/>
              <a:t>Large selection of sizes</a:t>
            </a:r>
            <a:endParaRPr lang="en-US" sz="1570"/>
          </a:p>
          <a:p>
            <a:pPr lvl="1"/>
            <a:r>
              <a:rPr lang="en-US" sz="1570"/>
              <a:t>COTS and low cost</a:t>
            </a:r>
            <a:endParaRPr lang="en-US" sz="1570"/>
          </a:p>
          <a:p>
            <a:pPr lvl="1"/>
            <a:endParaRPr lang="en-US" sz="1570"/>
          </a:p>
          <a:p>
            <a:r>
              <a:rPr lang="en-US" sz="1800"/>
              <a:t>Spatial Light Modulator (SLM) without lens optics</a:t>
            </a:r>
            <a:endParaRPr lang="en-US" sz="1800"/>
          </a:p>
          <a:p>
            <a:pPr lvl="1"/>
            <a:r>
              <a:rPr lang="en-US" sz="1570"/>
              <a:t>LCoS or LCD with transparent lighting</a:t>
            </a:r>
            <a:endParaRPr lang="en-US" sz="1570"/>
          </a:p>
          <a:p>
            <a:pPr lvl="1"/>
            <a:r>
              <a:rPr lang="en-US" sz="1570">
                <a:sym typeface="+mn-ea"/>
              </a:rPr>
              <a:t>LCoS and </a:t>
            </a:r>
            <a:r>
              <a:rPr lang="en-US" sz="1560">
                <a:sym typeface="+mn-ea"/>
              </a:rPr>
              <a:t>DMD/DLP </a:t>
            </a:r>
            <a:r>
              <a:rPr lang="en-US" sz="1570">
                <a:sym typeface="+mn-ea"/>
              </a:rPr>
              <a:t>with reflecting lighting TIR optics</a:t>
            </a:r>
            <a:endParaRPr lang="en-US" sz="1570">
              <a:sym typeface="+mn-ea"/>
            </a:endParaRPr>
          </a:p>
          <a:p>
            <a:pPr lvl="1"/>
            <a:endParaRPr lang="en-US" sz="1565"/>
          </a:p>
          <a:p>
            <a:pPr lvl="1"/>
            <a:endParaRPr lang="en-US" sz="1570"/>
          </a:p>
        </p:txBody>
      </p:sp>
      <p:sp>
        <p:nvSpPr>
          <p:cNvPr id="4" name="Content Placeholder 2"/>
          <p:cNvSpPr>
            <a:spLocks noGrp="1"/>
          </p:cNvSpPr>
          <p:nvPr/>
        </p:nvSpPr>
        <p:spPr>
          <a:xfrm>
            <a:off x="4598670" y="1335405"/>
            <a:ext cx="3528695" cy="37776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6" name="Content Placeholder 5" descr="images 00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840740" y="2773680"/>
            <a:ext cx="692150" cy="44894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957580" y="3222625"/>
            <a:ext cx="4959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SLM</a:t>
            </a:r>
            <a:endParaRPr lang="en-US" sz="1200"/>
          </a:p>
        </p:txBody>
      </p:sp>
      <p:sp>
        <p:nvSpPr>
          <p:cNvPr id="8" name="Text Box 7"/>
          <p:cNvSpPr txBox="1"/>
          <p:nvPr/>
        </p:nvSpPr>
        <p:spPr>
          <a:xfrm>
            <a:off x="813435" y="4313555"/>
            <a:ext cx="86804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DMD/DLP</a:t>
            </a:r>
            <a:endParaRPr lang="en-US" sz="1200"/>
          </a:p>
        </p:txBody>
      </p:sp>
      <p:sp>
        <p:nvSpPr>
          <p:cNvPr id="9" name="Text Box 8"/>
          <p:cNvSpPr txBox="1"/>
          <p:nvPr/>
        </p:nvSpPr>
        <p:spPr>
          <a:xfrm>
            <a:off x="957580" y="1975485"/>
            <a:ext cx="48704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LCD</a:t>
            </a:r>
            <a:endParaRPr lang="en-US" sz="1200"/>
          </a:p>
        </p:txBody>
      </p:sp>
      <p:pic>
        <p:nvPicPr>
          <p:cNvPr id="12" name="Picture 11" descr="DLP Imager 250x255 - 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85" y="3785870"/>
            <a:ext cx="532130" cy="479425"/>
          </a:xfrm>
          <a:prstGeom prst="rect">
            <a:avLst/>
          </a:prstGeom>
        </p:spPr>
      </p:pic>
      <p:pic>
        <p:nvPicPr>
          <p:cNvPr id="13" name="Picture 12" descr="blank-monitor-png-4 205x146 - 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85" y="1373505"/>
            <a:ext cx="741045" cy="5283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Fringe Pattern Engine - Grating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8690" y="1335574"/>
            <a:ext cx="4032504" cy="3777503"/>
          </a:xfrm>
        </p:spPr>
        <p:txBody>
          <a:bodyPr/>
          <a:p>
            <a:r>
              <a:rPr lang="en-US" sz="2000"/>
              <a:t>Gratings</a:t>
            </a:r>
            <a:endParaRPr lang="en-US" sz="2000"/>
          </a:p>
          <a:p>
            <a:r>
              <a:rPr lang="en-US" sz="2000"/>
              <a:t>Grids</a:t>
            </a:r>
            <a:endParaRPr lang="en-US" sz="2000"/>
          </a:p>
          <a:p>
            <a:r>
              <a:rPr lang="en-US" sz="2000"/>
              <a:t>Phantom</a:t>
            </a:r>
            <a:endParaRPr lang="en-US" sz="2000"/>
          </a:p>
          <a:p>
            <a:r>
              <a:rPr lang="en-US" sz="2000"/>
              <a:t>SLM with big dimension</a:t>
            </a:r>
            <a:endParaRPr lang="en-US" sz="2000"/>
          </a:p>
          <a:p>
            <a:pPr lvl="1"/>
            <a:r>
              <a:rPr lang="en-US" sz="1800"/>
              <a:t>Projector in movie theater</a:t>
            </a:r>
            <a:endParaRPr lang="en-US" sz="1800"/>
          </a:p>
          <a:p>
            <a:pPr lvl="1"/>
            <a:r>
              <a:rPr lang="en-US" sz="1800"/>
              <a:t>Galvo scanning laser</a:t>
            </a:r>
            <a:endParaRPr lang="en-US" sz="1800"/>
          </a:p>
          <a:p>
            <a:pPr lvl="1"/>
            <a:r>
              <a:rPr lang="en-US" sz="1800"/>
              <a:t>Heated wires </a:t>
            </a:r>
            <a:endParaRPr lang="en-US" sz="1800"/>
          </a:p>
          <a:p>
            <a:pPr lvl="0"/>
            <a:r>
              <a:rPr lang="en-US" sz="2000"/>
              <a:t>SLM with extended spectrum</a:t>
            </a:r>
            <a:endParaRPr lang="en-US" sz="2000"/>
          </a:p>
          <a:p>
            <a:pPr lvl="1"/>
            <a:r>
              <a:rPr lang="en-US" sz="1800"/>
              <a:t>EUV</a:t>
            </a:r>
            <a:endParaRPr lang="en-US" sz="1800"/>
          </a:p>
          <a:p>
            <a:pPr lvl="1"/>
            <a:r>
              <a:rPr lang="en-US" sz="1800"/>
              <a:t>Visible </a:t>
            </a:r>
            <a:endParaRPr lang="en-US" sz="1800"/>
          </a:p>
          <a:p>
            <a:pPr lvl="1"/>
            <a:r>
              <a:rPr lang="en-US" sz="1800"/>
              <a:t>IR</a:t>
            </a:r>
            <a:endParaRPr lang="en-US" sz="1800"/>
          </a:p>
          <a:p>
            <a:pPr lvl="1"/>
            <a:r>
              <a:rPr lang="en-US" sz="1800"/>
              <a:t>Thermo</a:t>
            </a:r>
            <a:endParaRPr lang="en-US" sz="1800"/>
          </a:p>
          <a:p>
            <a:pPr lvl="1"/>
            <a:endParaRPr lang="en-US" sz="1800"/>
          </a:p>
        </p:txBody>
      </p:sp>
      <p:pic>
        <p:nvPicPr>
          <p:cNvPr id="4" name="Content Placeholder 4" descr="Grating -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3690" y="1069340"/>
            <a:ext cx="2226310" cy="3777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Pinhole Model vs. PRVA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405"/>
            <a:ext cx="4032250" cy="4103370"/>
          </a:xfrm>
        </p:spPr>
        <p:txBody>
          <a:bodyPr/>
          <a:p>
            <a:pPr marL="0" indent="0">
              <a:buNone/>
            </a:pPr>
            <a:r>
              <a:rPr lang="en-US" sz="2000"/>
              <a:t>Pinhole model</a:t>
            </a:r>
            <a:endParaRPr lang="en-US" sz="2000"/>
          </a:p>
          <a:p>
            <a:r>
              <a:rPr lang="en-US" sz="1600"/>
              <a:t>Calibration</a:t>
            </a:r>
            <a:endParaRPr lang="en-US" sz="1600"/>
          </a:p>
          <a:p>
            <a:pPr lvl="1"/>
            <a:r>
              <a:rPr lang="en-US" sz="1400"/>
              <a:t>References: Limited number of Checkerboard corners.</a:t>
            </a:r>
            <a:endParaRPr lang="en-US" sz="1400"/>
          </a:p>
          <a:p>
            <a:pPr lvl="1"/>
            <a:r>
              <a:rPr lang="en-US" sz="1400">
                <a:sym typeface="+mn-ea"/>
              </a:rPr>
              <a:t>Pixel location error: avg &gt; </a:t>
            </a:r>
            <a:r>
              <a:rPr lang="en-US" sz="1400"/>
              <a:t>1 pixel (non-zero and diverge). </a:t>
            </a:r>
            <a:endParaRPr lang="en-US" sz="1400"/>
          </a:p>
          <a:p>
            <a:pPr lvl="1"/>
            <a:r>
              <a:rPr lang="en-US" sz="1400"/>
              <a:t>Output: math model with 11 (or 15, 22) distortion coefficients.</a:t>
            </a:r>
            <a:endParaRPr lang="en-US" sz="1400"/>
          </a:p>
          <a:p>
            <a:r>
              <a:rPr lang="en-US" sz="1600"/>
              <a:t>Basic Usage: </a:t>
            </a:r>
            <a:r>
              <a:rPr lang="en-US" sz="1400"/>
              <a:t>For each </a:t>
            </a:r>
            <a:r>
              <a:rPr lang="en-US" sz="1400">
                <a:sym typeface="+mn-ea"/>
              </a:rPr>
              <a:t>CCD </a:t>
            </a:r>
            <a:r>
              <a:rPr lang="en-US" sz="1400"/>
              <a:t>pixel, calculate the pixel ray in WCS.</a:t>
            </a:r>
            <a:endParaRPr lang="en-US" sz="1400"/>
          </a:p>
          <a:p>
            <a:pPr lvl="0"/>
            <a:r>
              <a:rPr lang="en-US" sz="1600"/>
              <a:t>Advanced usage: </a:t>
            </a:r>
            <a:endParaRPr lang="en-US" sz="1600"/>
          </a:p>
          <a:p>
            <a:pPr lvl="1"/>
            <a:r>
              <a:rPr lang="en-US" sz="1400"/>
              <a:t>Calculate all the pixel rays in WCS.</a:t>
            </a:r>
            <a:endParaRPr lang="en-US" sz="1400"/>
          </a:p>
          <a:p>
            <a:pPr lvl="1"/>
            <a:r>
              <a:rPr lang="en-US" sz="1400"/>
              <a:t>Create a virtual sensor.</a:t>
            </a:r>
            <a:endParaRPr lang="en-US" sz="1400"/>
          </a:p>
          <a:p>
            <a:pPr lvl="1"/>
            <a:r>
              <a:rPr lang="en-US" sz="1400"/>
              <a:t>Calculate and save the Resampling Parameters Array (RPA).</a:t>
            </a:r>
            <a:endParaRPr lang="en-US" sz="1400"/>
          </a:p>
          <a:p>
            <a:pPr lvl="1"/>
            <a:r>
              <a:rPr lang="en-US" sz="1400"/>
              <a:t>Resample the incoming images with the RPA.</a:t>
            </a:r>
            <a:endParaRPr lang="en-US" sz="14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1335405"/>
            <a:ext cx="4032250" cy="4103370"/>
          </a:xfrm>
        </p:spPr>
        <p:txBody>
          <a:bodyPr/>
          <a:p>
            <a:pPr marL="0" indent="0">
              <a:buNone/>
            </a:pPr>
            <a:r>
              <a:rPr lang="en-US" sz="2000">
                <a:sym typeface="+mn-ea"/>
              </a:rPr>
              <a:t>Pixel Ray Vector Array (PRVA)</a:t>
            </a:r>
            <a:endParaRPr lang="en-US" sz="1600">
              <a:sym typeface="+mn-ea"/>
            </a:endParaRPr>
          </a:p>
          <a:p>
            <a:r>
              <a:rPr lang="en-US" sz="1600"/>
              <a:t>Calibration</a:t>
            </a:r>
            <a:endParaRPr lang="en-US" sz="1600"/>
          </a:p>
          <a:p>
            <a:pPr lvl="1"/>
            <a:r>
              <a:rPr lang="en-US" sz="1400"/>
              <a:t>References: LCD pixels modulated with equal intensity phase angles.</a:t>
            </a:r>
            <a:endParaRPr lang="en-US" sz="1400"/>
          </a:p>
          <a:p>
            <a:pPr lvl="1"/>
            <a:r>
              <a:rPr lang="en-US" sz="1400">
                <a:sym typeface="+mn-ea"/>
              </a:rPr>
              <a:t>Pixel location error</a:t>
            </a:r>
            <a:r>
              <a:rPr lang="en-US" sz="1400"/>
              <a:t>: avg=0; std=1/1,000 pixel pitch.</a:t>
            </a:r>
            <a:endParaRPr lang="en-US" sz="1400"/>
          </a:p>
          <a:p>
            <a:pPr lvl="1"/>
            <a:r>
              <a:rPr lang="en-US" sz="1400"/>
              <a:t>Output: PRVA.</a:t>
            </a:r>
            <a:endParaRPr lang="en-US" sz="1400"/>
          </a:p>
          <a:p>
            <a:pPr lvl="1"/>
            <a:endParaRPr lang="en-US" sz="1400"/>
          </a:p>
          <a:p>
            <a:r>
              <a:rPr lang="en-US" sz="1600"/>
              <a:t>Usage:</a:t>
            </a:r>
            <a:endParaRPr lang="en-US" sz="1600"/>
          </a:p>
          <a:p>
            <a:pPr lvl="1"/>
            <a:r>
              <a:rPr lang="en-US" sz="1400"/>
              <a:t>Create a </a:t>
            </a:r>
            <a:r>
              <a:rPr lang="en-US" sz="1400">
                <a:sym typeface="+mn-ea"/>
              </a:rPr>
              <a:t>Virtual Sensor. </a:t>
            </a:r>
            <a:endParaRPr lang="en-US" sz="1400">
              <a:sym typeface="+mn-ea"/>
            </a:endParaRPr>
          </a:p>
          <a:p>
            <a:pPr lvl="1"/>
            <a:r>
              <a:rPr lang="en-US" sz="1400"/>
              <a:t>Calculate and save </a:t>
            </a:r>
            <a:r>
              <a:rPr lang="en-US" sz="1400">
                <a:sym typeface="+mn-ea"/>
              </a:rPr>
              <a:t>the Resampling Parameters Array (RPA).</a:t>
            </a:r>
            <a:r>
              <a:rPr lang="en-US" sz="1400"/>
              <a:t> </a:t>
            </a:r>
            <a:endParaRPr lang="en-US" sz="1400"/>
          </a:p>
          <a:p>
            <a:pPr lvl="1"/>
            <a:r>
              <a:rPr lang="en-US" sz="1400">
                <a:sym typeface="+mn-ea"/>
              </a:rPr>
              <a:t>Resample the incoming images with the RPA.</a:t>
            </a:r>
            <a:endParaRPr lang="en-US" sz="1400"/>
          </a:p>
          <a:p>
            <a:pPr lvl="1"/>
            <a:endParaRPr lang="en-US" sz="1400"/>
          </a:p>
          <a:p>
            <a:endParaRPr lang="en-US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Dual-View Imaging System Calibration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The calibration can be used for any setups and applications that use 2 or more cameras</a:t>
            </a:r>
            <a:endParaRPr lang="en-US"/>
          </a:p>
          <a:p>
            <a:pPr lvl="1"/>
            <a:r>
              <a:rPr lang="en-US"/>
              <a:t>3D scanners</a:t>
            </a:r>
            <a:endParaRPr lang="en-US"/>
          </a:p>
          <a:p>
            <a:pPr lvl="1"/>
            <a:r>
              <a:rPr lang="en-US"/>
              <a:t>DIC systems</a:t>
            </a:r>
            <a:endParaRPr lang="en-US"/>
          </a:p>
          <a:p>
            <a:pPr lvl="1"/>
            <a:r>
              <a:rPr lang="en-US"/>
              <a:t>Dual-view machine vision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Fringe Phase Fitting and Optimization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5405"/>
            <a:ext cx="8229600" cy="4076065"/>
          </a:xfrm>
        </p:spPr>
        <p:txBody>
          <a:bodyPr/>
          <a:p>
            <a:r>
              <a:rPr lang="en-US" sz="2000"/>
              <a:t>The distribution of the calculated phase angles is usually nonlinear and periodic.</a:t>
            </a:r>
            <a:endParaRPr lang="en-US" sz="2000"/>
          </a:p>
          <a:p>
            <a:pPr lvl="1"/>
            <a:r>
              <a:rPr lang="en-US" sz="1745"/>
              <a:t>Gamma curves of the LCD and the sensors.</a:t>
            </a:r>
            <a:endParaRPr lang="en-US" sz="1745"/>
          </a:p>
          <a:p>
            <a:pPr lvl="1"/>
            <a:r>
              <a:rPr lang="en-US" sz="1745"/>
              <a:t>Moire patterns.</a:t>
            </a:r>
            <a:endParaRPr lang="en-US" sz="1745"/>
          </a:p>
          <a:p>
            <a:r>
              <a:rPr lang="en-US" sz="2000"/>
              <a:t>Fringe phase mapping, interpolation, fitting and optimization</a:t>
            </a:r>
            <a:endParaRPr lang="en-US" sz="2000"/>
          </a:p>
          <a:p>
            <a:pPr lvl="1"/>
            <a:r>
              <a:rPr lang="en-US" sz="1745"/>
              <a:t>T</a:t>
            </a:r>
            <a:r>
              <a:rPr lang="en-US" sz="1745">
                <a:sym typeface="+mn-ea"/>
              </a:rPr>
              <a:t>he phase angles at the multiple of 120° are least affected.</a:t>
            </a:r>
            <a:endParaRPr lang="en-US" sz="1745">
              <a:sym typeface="+mn-ea"/>
            </a:endParaRPr>
          </a:p>
          <a:p>
            <a:pPr lvl="1"/>
            <a:r>
              <a:rPr lang="en-US" sz="1745">
                <a:sym typeface="+mn-ea"/>
              </a:rPr>
              <a:t>The pixel locations of nx </a:t>
            </a:r>
            <a:r>
              <a:rPr lang="en-US" sz="1745">
                <a:sym typeface="+mn-ea"/>
              </a:rPr>
              <a:t>120° can be retrieved by </a:t>
            </a:r>
            <a:r>
              <a:rPr lang="en-US" sz="1745"/>
              <a:t>Arbitrary Quadrilateral Interpolate (AQI) algorithm</a:t>
            </a:r>
            <a:r>
              <a:rPr lang="en-US" sz="1745">
                <a:sym typeface="+mn-ea"/>
              </a:rPr>
              <a:t>.</a:t>
            </a:r>
            <a:endParaRPr lang="en-US" sz="1745">
              <a:sym typeface="+mn-ea"/>
            </a:endParaRPr>
          </a:p>
          <a:p>
            <a:pPr lvl="1"/>
            <a:r>
              <a:rPr lang="en-US" sz="1745"/>
              <a:t>The </a:t>
            </a:r>
            <a:r>
              <a:rPr lang="en-US" sz="1745">
                <a:sym typeface="+mn-ea"/>
              </a:rPr>
              <a:t>property curves of </a:t>
            </a:r>
            <a:r>
              <a:rPr lang="en-US" sz="1745">
                <a:sym typeface="+mn-ea"/>
              </a:rPr>
              <a:t>nx120° </a:t>
            </a:r>
            <a:r>
              <a:rPr lang="en-US" sz="1745"/>
              <a:t>phase angles vs. pixel locations can be fitted and optimized with polynomial functions.</a:t>
            </a:r>
            <a:endParaRPr lang="en-US" sz="1745"/>
          </a:p>
          <a:p>
            <a:pPr lvl="1"/>
            <a:r>
              <a:rPr lang="en-US" sz="1745">
                <a:sym typeface="+mn-ea"/>
              </a:rPr>
              <a:t>By the above polynomial functions, t</a:t>
            </a:r>
            <a:r>
              <a:rPr lang="en-US" sz="1745"/>
              <a:t>he phase angles in between and out of the nx120</a:t>
            </a:r>
            <a:r>
              <a:rPr lang="en-US" sz="1745">
                <a:sym typeface="+mn-ea"/>
              </a:rPr>
              <a:t>° </a:t>
            </a:r>
            <a:r>
              <a:rPr lang="en-US" sz="1745"/>
              <a:t>can be interpolated, </a:t>
            </a:r>
            <a:r>
              <a:rPr lang="en-US" sz="1745">
                <a:sym typeface="+mn-ea"/>
              </a:rPr>
              <a:t>extrapolated and fitted </a:t>
            </a:r>
            <a:r>
              <a:rPr lang="en-US" sz="1745"/>
              <a:t>alternate</a:t>
            </a:r>
            <a:r>
              <a:rPr lang="en-US" sz="1745"/>
              <a:t>ly</a:t>
            </a:r>
            <a:r>
              <a:rPr lang="en-US" sz="1745">
                <a:sym typeface="+mn-ea"/>
              </a:rPr>
              <a:t>.</a:t>
            </a:r>
            <a:endParaRPr lang="en-US" sz="1745">
              <a:sym typeface="+mn-ea"/>
            </a:endParaRPr>
          </a:p>
          <a:p>
            <a:pPr lvl="1"/>
            <a:r>
              <a:rPr lang="en-US" sz="1745">
                <a:sym typeface="+mn-ea"/>
              </a:rPr>
              <a:t>The optimized </a:t>
            </a:r>
            <a:r>
              <a:rPr lang="en-US" sz="1745">
                <a:sym typeface="+mn-ea"/>
              </a:rPr>
              <a:t>map</a:t>
            </a:r>
            <a:r>
              <a:rPr lang="en-US" sz="1745">
                <a:sym typeface="+mn-ea"/>
              </a:rPr>
              <a:t> of pixel locations </a:t>
            </a:r>
            <a:r>
              <a:rPr lang="en-US" sz="1745">
                <a:sym typeface="+mn-ea"/>
              </a:rPr>
              <a:t>vs. </a:t>
            </a:r>
            <a:r>
              <a:rPr lang="en-US" sz="1745">
                <a:sym typeface="+mn-ea"/>
              </a:rPr>
              <a:t>phase angles </a:t>
            </a:r>
            <a:r>
              <a:rPr lang="en-US" sz="1745">
                <a:sym typeface="+mn-ea"/>
              </a:rPr>
              <a:t>can be</a:t>
            </a:r>
            <a:r>
              <a:rPr lang="en-US" sz="1745">
                <a:sym typeface="+mn-ea"/>
              </a:rPr>
              <a:t> retrieved</a:t>
            </a:r>
            <a:r>
              <a:rPr lang="en-US" sz="1745">
                <a:sym typeface="+mn-ea"/>
              </a:rPr>
              <a:t> by </a:t>
            </a:r>
            <a:r>
              <a:rPr lang="en-US" sz="1745">
                <a:sym typeface="+mn-ea"/>
              </a:rPr>
              <a:t>AQI algorithm. </a:t>
            </a:r>
            <a:endParaRPr lang="en-US" sz="1745"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2400">
                <a:sym typeface="+mn-ea"/>
              </a:rPr>
              <a:t>Calibration Stage with LCD Flat Panel</a:t>
            </a:r>
            <a:endParaRPr lang="en-US" altLang="en-US" sz="2400"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273550" y="4410075"/>
            <a:ext cx="35052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en-US" sz="1200">
                <a:sym typeface="+mn-ea"/>
              </a:rPr>
              <a:t>Calibration station with </a:t>
            </a:r>
            <a:r>
              <a:rPr lang="en-US" altLang="en-US" sz="1200">
                <a:sym typeface="+mn-ea"/>
              </a:rPr>
              <a:t>LCD panel on linear slider</a:t>
            </a:r>
            <a:endParaRPr lang="en-US" sz="1200"/>
          </a:p>
        </p:txBody>
      </p:sp>
      <p:sp>
        <p:nvSpPr>
          <p:cNvPr id="5" name="Text Box 4"/>
          <p:cNvSpPr txBox="1"/>
          <p:nvPr/>
        </p:nvSpPr>
        <p:spPr>
          <a:xfrm>
            <a:off x="1488440" y="4410075"/>
            <a:ext cx="213741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en-US" sz="1200">
                <a:sym typeface="+mn-ea"/>
              </a:rPr>
              <a:t>3D Scanner with shift/tilt lens</a:t>
            </a:r>
            <a:endParaRPr lang="en-US" sz="1200"/>
          </a:p>
        </p:txBody>
      </p:sp>
      <p:pic>
        <p:nvPicPr>
          <p:cNvPr id="7" name="Content Placeholder 6" descr="IMG_0822-Mod1 - clean 500x37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232910" y="1379220"/>
            <a:ext cx="3683000" cy="2762250"/>
          </a:xfrm>
          <a:prstGeom prst="rect">
            <a:avLst/>
          </a:prstGeom>
        </p:spPr>
      </p:pic>
      <p:pic>
        <p:nvPicPr>
          <p:cNvPr id="9" name="Content Placeholder 8" descr="20160418_194803Mod62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2860" y="1378585"/>
            <a:ext cx="2509520" cy="27628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Distribution Properties of Pixel-Phase Map</a:t>
            </a:r>
            <a:endParaRPr lang="en-US" sz="2800"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822190" y="1183005"/>
            <a:ext cx="3742690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Pixel-Phase map distribution.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Nonlinear 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Periodic</a:t>
            </a:r>
            <a:endParaRPr lang="en-US" sz="1400"/>
          </a:p>
          <a:p>
            <a:pPr lvl="1" indent="0" algn="l">
              <a:buFont typeface="Arial" panose="020B0604020202020204" pitchFamily="34" charset="0"/>
              <a:buNone/>
            </a:pPr>
            <a:r>
              <a:rPr lang="en-US" sz="1400"/>
              <a:t> 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nx120° phases are least affected.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Optimization of Pixel-Phase and Phase-Pixel maps.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AQI (Arbitrary Quadrilateral Interpolation)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Polynomial fitting, interpolation and extrapolation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400"/>
          </a:p>
        </p:txBody>
      </p:sp>
      <p:pic>
        <p:nvPicPr>
          <p:cNvPr id="4" name="Content Placeholder 4" descr="Phase Distribution 664x640 - 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1064260"/>
            <a:ext cx="3919220" cy="3777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13"/>
          <p:cNvSpPr txBox="1"/>
          <p:nvPr/>
        </p:nvSpPr>
        <p:spPr>
          <a:xfrm>
            <a:off x="951230" y="4984750"/>
            <a:ext cx="35401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/>
              <a:t>Pixel-Phase Map </a:t>
            </a:r>
            <a:endParaRPr lang="en-US" sz="1200"/>
          </a:p>
          <a:p>
            <a:pPr algn="l"/>
            <a:r>
              <a:rPr lang="en-US" sz="1200"/>
              <a:t>Red: full resolution, phase angles at integer pixels </a:t>
            </a:r>
            <a:endParaRPr lang="en-US" sz="1200"/>
          </a:p>
          <a:p>
            <a:pPr algn="l"/>
            <a:r>
              <a:rPr lang="en-US" sz="1200"/>
              <a:t>White: nx120</a:t>
            </a:r>
            <a:r>
              <a:rPr lang="en-US" sz="1200">
                <a:sym typeface="+mn-ea"/>
              </a:rPr>
              <a:t>° phase angles at interpolated pixels</a:t>
            </a:r>
            <a:endParaRPr lang="en-US"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/>
              <a:t>Optimize the Pixel-Phase Distribution</a:t>
            </a:r>
            <a:endParaRPr lang="en-US" sz="3200"/>
          </a:p>
        </p:txBody>
      </p:sp>
      <p:sp>
        <p:nvSpPr>
          <p:cNvPr id="4" name="Text Box 3"/>
          <p:cNvSpPr txBox="1"/>
          <p:nvPr/>
        </p:nvSpPr>
        <p:spPr>
          <a:xfrm>
            <a:off x="2138045" y="1852930"/>
            <a:ext cx="1132205" cy="3067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p>
            <a:r>
              <a:rPr lang="en-US" sz="1400"/>
              <a:t>Pixel-Phase</a:t>
            </a:r>
            <a:endParaRPr lang="en-US" sz="1400"/>
          </a:p>
        </p:txBody>
      </p:sp>
      <p:sp>
        <p:nvSpPr>
          <p:cNvPr id="7" name="Text Box 6"/>
          <p:cNvSpPr txBox="1"/>
          <p:nvPr/>
        </p:nvSpPr>
        <p:spPr>
          <a:xfrm>
            <a:off x="3789045" y="1859280"/>
            <a:ext cx="1550035" cy="3067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p>
            <a:pPr algn="l"/>
            <a:r>
              <a:rPr lang="en-US" sz="1400"/>
              <a:t>120° Phase-</a:t>
            </a:r>
            <a:r>
              <a:rPr lang="en-US" sz="1400">
                <a:sym typeface="+mn-ea"/>
              </a:rPr>
              <a:t>Pixel</a:t>
            </a:r>
            <a:endParaRPr lang="en-US" sz="1400"/>
          </a:p>
        </p:txBody>
      </p:sp>
      <p:sp>
        <p:nvSpPr>
          <p:cNvPr id="10" name="Text Box 9"/>
          <p:cNvSpPr txBox="1"/>
          <p:nvPr/>
        </p:nvSpPr>
        <p:spPr>
          <a:xfrm>
            <a:off x="5909310" y="1852930"/>
            <a:ext cx="1550035" cy="3067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p>
            <a:pPr algn="l"/>
            <a:r>
              <a:rPr lang="en-US" sz="1400"/>
              <a:t>120</a:t>
            </a:r>
            <a:r>
              <a:rPr lang="en-US" sz="1400">
                <a:sym typeface="+mn-ea"/>
              </a:rPr>
              <a:t>° </a:t>
            </a:r>
            <a:r>
              <a:rPr lang="en-US" sz="1400"/>
              <a:t>Phase-</a:t>
            </a:r>
            <a:r>
              <a:rPr lang="en-US" sz="1400">
                <a:sym typeface="+mn-ea"/>
              </a:rPr>
              <a:t>Pixel</a:t>
            </a:r>
            <a:endParaRPr lang="en-US" sz="1400"/>
          </a:p>
        </p:txBody>
      </p:sp>
      <p:sp>
        <p:nvSpPr>
          <p:cNvPr id="11" name="Text Box 10"/>
          <p:cNvSpPr txBox="1"/>
          <p:nvPr/>
        </p:nvSpPr>
        <p:spPr>
          <a:xfrm>
            <a:off x="2244725" y="2186940"/>
            <a:ext cx="8051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(I, J) - (u, v)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3823335" y="2186940"/>
            <a:ext cx="1511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(U120, V120)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 - (i, j) (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Original)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781050" y="1690370"/>
            <a:ext cx="1132205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Uneven 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Pixel-Phase 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Distribution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</p:txBody>
      </p:sp>
      <p:cxnSp>
        <p:nvCxnSpPr>
          <p:cNvPr id="17" name="Straight Arrow Connector 16"/>
          <p:cNvCxnSpPr>
            <a:stCxn id="4" idx="3"/>
            <a:endCxn id="7" idx="1"/>
          </p:cNvCxnSpPr>
          <p:nvPr/>
        </p:nvCxnSpPr>
        <p:spPr>
          <a:xfrm>
            <a:off x="3265805" y="2006600"/>
            <a:ext cx="518795" cy="635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17"/>
          <p:cNvSpPr txBox="1"/>
          <p:nvPr/>
        </p:nvSpPr>
        <p:spPr>
          <a:xfrm>
            <a:off x="2858770" y="1464945"/>
            <a:ext cx="139065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AQI for 120° Phase</a:t>
            </a:r>
            <a:endParaRPr lang="en-US" sz="1200">
              <a:solidFill>
                <a:srgbClr val="00B0F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334635" y="2006600"/>
            <a:ext cx="574675" cy="635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24" idx="3"/>
          </p:cNvCxnSpPr>
          <p:nvPr/>
        </p:nvCxnSpPr>
        <p:spPr>
          <a:xfrm flipH="1" flipV="1">
            <a:off x="5829300" y="3636645"/>
            <a:ext cx="1889125" cy="63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1"/>
          <p:cNvSpPr txBox="1"/>
          <p:nvPr/>
        </p:nvSpPr>
        <p:spPr>
          <a:xfrm>
            <a:off x="4919980" y="1464945"/>
            <a:ext cx="133159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Polynomial Fitting</a:t>
            </a:r>
            <a:endParaRPr lang="en-US" sz="1200">
              <a:solidFill>
                <a:srgbClr val="00B0F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3" name="Text Box 22"/>
          <p:cNvSpPr txBox="1"/>
          <p:nvPr/>
        </p:nvSpPr>
        <p:spPr>
          <a:xfrm>
            <a:off x="5945505" y="2186940"/>
            <a:ext cx="1468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(U120, V120)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 - (i, j)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ctr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(Optimized by fitting)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4" name="Text Box 23"/>
          <p:cNvSpPr txBox="1"/>
          <p:nvPr/>
        </p:nvSpPr>
        <p:spPr>
          <a:xfrm>
            <a:off x="4697095" y="3482975"/>
            <a:ext cx="1132205" cy="3067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p>
            <a:pPr algn="l"/>
            <a:r>
              <a:rPr lang="en-US" sz="1400"/>
              <a:t>Phase-</a:t>
            </a:r>
            <a:r>
              <a:rPr lang="en-US" sz="1400">
                <a:sym typeface="+mn-ea"/>
              </a:rPr>
              <a:t>Pixel</a:t>
            </a:r>
            <a:endParaRPr lang="en-US" sz="140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465060" y="2011680"/>
            <a:ext cx="247015" cy="3175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5"/>
          <p:cNvSpPr txBox="1"/>
          <p:nvPr/>
        </p:nvSpPr>
        <p:spPr>
          <a:xfrm>
            <a:off x="5909310" y="3110230"/>
            <a:ext cx="16332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Progressive</a:t>
            </a:r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 polynomial </a:t>
            </a:r>
            <a:endParaRPr lang="en-US" sz="1200">
              <a:solidFill>
                <a:srgbClr val="00B0F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fitting</a:t>
            </a:r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 and </a:t>
            </a:r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interpolation</a:t>
            </a:r>
            <a:endParaRPr lang="en-US" sz="1200">
              <a:solidFill>
                <a:srgbClr val="00B0F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7" name="Text Box 26"/>
          <p:cNvSpPr txBox="1"/>
          <p:nvPr/>
        </p:nvSpPr>
        <p:spPr>
          <a:xfrm>
            <a:off x="4769485" y="3808095"/>
            <a:ext cx="10185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(U, V)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 - (i, j)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8" name="Text Box 27"/>
          <p:cNvSpPr txBox="1"/>
          <p:nvPr/>
        </p:nvSpPr>
        <p:spPr>
          <a:xfrm>
            <a:off x="2138045" y="3482975"/>
            <a:ext cx="1132205" cy="3067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>
            <a:spAutoFit/>
          </a:bodyPr>
          <a:p>
            <a:r>
              <a:rPr lang="en-US" sz="1400"/>
              <a:t>Pixel-Phase</a:t>
            </a:r>
            <a:endParaRPr lang="en-US" sz="1400"/>
          </a:p>
        </p:txBody>
      </p:sp>
      <p:sp>
        <p:nvSpPr>
          <p:cNvPr id="29" name="Text Box 28"/>
          <p:cNvSpPr txBox="1"/>
          <p:nvPr/>
        </p:nvSpPr>
        <p:spPr>
          <a:xfrm>
            <a:off x="2244725" y="3808095"/>
            <a:ext cx="8051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(I, J) - (u, v)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30" name="Text Box 29"/>
          <p:cNvSpPr txBox="1"/>
          <p:nvPr/>
        </p:nvSpPr>
        <p:spPr>
          <a:xfrm>
            <a:off x="3260725" y="3110230"/>
            <a:ext cx="149161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AQI for Integer Pixel</a:t>
            </a:r>
            <a:endParaRPr lang="en-US" sz="1200">
              <a:solidFill>
                <a:srgbClr val="00B0F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cxnSp>
        <p:nvCxnSpPr>
          <p:cNvPr id="35" name="Straight Arrow Connector 34"/>
          <p:cNvCxnSpPr>
            <a:stCxn id="24" idx="1"/>
            <a:endCxn id="28" idx="3"/>
          </p:cNvCxnSpPr>
          <p:nvPr/>
        </p:nvCxnSpPr>
        <p:spPr>
          <a:xfrm flipH="1">
            <a:off x="3270250" y="3636645"/>
            <a:ext cx="1426845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7705090" y="2017395"/>
            <a:ext cx="1905" cy="1614805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37"/>
          <p:cNvSpPr txBox="1"/>
          <p:nvPr/>
        </p:nvSpPr>
        <p:spPr>
          <a:xfrm>
            <a:off x="3997325" y="4629150"/>
            <a:ext cx="12261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(I, J) - Integer pixel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(i, j) - Decimal pixel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39" name="Text Box 38"/>
          <p:cNvSpPr txBox="1"/>
          <p:nvPr/>
        </p:nvSpPr>
        <p:spPr>
          <a:xfrm>
            <a:off x="781050" y="3321050"/>
            <a:ext cx="1132205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Even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Pixel-Phase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  <a:p>
            <a:r>
              <a:rPr lang="en-US" sz="1400">
                <a:solidFill>
                  <a:schemeClr val="accent5">
                    <a:lumMod val="50000"/>
                  </a:schemeClr>
                </a:solidFill>
                <a:latin typeface="+mj-lt"/>
                <a:cs typeface="+mj-lt"/>
              </a:rPr>
              <a:t>Distribution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40" name="Text Box 39"/>
          <p:cNvSpPr txBox="1"/>
          <p:nvPr/>
        </p:nvSpPr>
        <p:spPr>
          <a:xfrm>
            <a:off x="1120140" y="4628515"/>
            <a:ext cx="244475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*AQI - Arbitrary Quadrilateral Interpolation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41" name="Text Box 40"/>
          <p:cNvSpPr txBox="1"/>
          <p:nvPr/>
        </p:nvSpPr>
        <p:spPr>
          <a:xfrm>
            <a:off x="5565140" y="4629150"/>
            <a:ext cx="156400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(u, v) - Decimal phase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(U, V) - Integer phase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</a:rPr>
              <a:t>(U120, V120) - 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120° </a:t>
            </a:r>
            <a:r>
              <a:rPr lang="en-US" sz="10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phase</a:t>
            </a:r>
            <a:endParaRPr lang="en-US" sz="100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Retrieved</a:t>
            </a:r>
            <a:r>
              <a:rPr lang="en-US"/>
              <a:t> and Fitted 120° Pixel Map</a:t>
            </a:r>
            <a:endParaRPr lang="en-US"/>
          </a:p>
        </p:txBody>
      </p:sp>
      <p:pic>
        <p:nvPicPr>
          <p:cNvPr id="6" name="Content Placeholder 5" descr="120 deg Phase - 00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47420" y="1456690"/>
            <a:ext cx="7212965" cy="309753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674495" y="4739005"/>
            <a:ext cx="53676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120° Phase Map distributes evenly across the whole FOV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Fitting and interpolation can optimize the distribution</a:t>
            </a:r>
            <a:endParaRPr lang="en-US" sz="1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Optical Center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0494"/>
            <a:ext cx="8229600" cy="3777503"/>
          </a:xfrm>
        </p:spPr>
        <p:txBody>
          <a:bodyPr/>
          <a:p>
            <a:pPr lvl="0"/>
            <a:r>
              <a:rPr lang="en-US" sz="1400"/>
              <a:t>Approach 1: Minimum distances between the OC and the Ray Vectors</a:t>
            </a:r>
            <a:endParaRPr lang="en-US" sz="1400"/>
          </a:p>
          <a:p>
            <a:pPr lvl="1"/>
            <a:r>
              <a:rPr lang="en-US" sz="1200">
                <a:sym typeface="+mn-ea"/>
              </a:rPr>
              <a:t>Ray vectors can be got from the pixel coordinates (x,y, Z) at 2 Z-locations (direct calculation) or more Z-locations (fitting)</a:t>
            </a:r>
            <a:endParaRPr lang="en-US" sz="1200">
              <a:sym typeface="+mn-ea"/>
            </a:endParaRPr>
          </a:p>
          <a:p>
            <a:pPr lvl="1"/>
            <a:r>
              <a:rPr lang="en-US" sz="1200"/>
              <a:t>Fitting to get the </a:t>
            </a:r>
            <a:r>
              <a:rPr lang="en-US" sz="1200">
                <a:sym typeface="+mn-ea"/>
              </a:rPr>
              <a:t>Optical Center by minimize t</a:t>
            </a:r>
            <a:r>
              <a:rPr lang="en-US" sz="1200"/>
              <a:t>he distances from it to the set of ray vectors.</a:t>
            </a:r>
            <a:endParaRPr lang="en-US" sz="1200"/>
          </a:p>
          <a:p>
            <a:pPr lvl="1"/>
            <a:endParaRPr lang="en-US" sz="1200"/>
          </a:p>
          <a:p>
            <a:pPr lvl="0"/>
            <a:r>
              <a:rPr lang="en-US" sz="1400"/>
              <a:t>Approach 2: Weight Center and the Moment of Inertia</a:t>
            </a:r>
            <a:endParaRPr lang="en-US" sz="1400"/>
          </a:p>
          <a:p>
            <a:pPr lvl="1"/>
            <a:r>
              <a:rPr lang="en-US" sz="1200"/>
              <a:t>The pixel locations (x,y, Z) are proportional to the phase angles (U, V, Z) at each Z-locations of LCD on the linear slider.</a:t>
            </a:r>
            <a:endParaRPr lang="en-US" sz="1200"/>
          </a:p>
          <a:p>
            <a:pPr lvl="1"/>
            <a:r>
              <a:rPr lang="en-US" sz="1200"/>
              <a:t>The Weight Center and the </a:t>
            </a:r>
            <a:r>
              <a:rPr lang="en-US" sz="1200">
                <a:sym typeface="+mn-ea"/>
              </a:rPr>
              <a:t>Moment of Inertia at each z-Locations </a:t>
            </a:r>
            <a:r>
              <a:rPr lang="en-US" sz="1200"/>
              <a:t>can be calculated from these pixels.</a:t>
            </a:r>
            <a:endParaRPr lang="en-US" sz="1200"/>
          </a:p>
          <a:p>
            <a:pPr lvl="1"/>
            <a:r>
              <a:rPr lang="en-US" sz="1200"/>
              <a:t>The Optical Center can be got from 2 Weight Centers and the </a:t>
            </a:r>
            <a:r>
              <a:rPr lang="en-US" sz="1200">
                <a:sym typeface="+mn-ea"/>
              </a:rPr>
              <a:t>Moment of Inertia.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The OC location can be further optimized by mapping the Ray Vectors to 3 or more locations near the above OC and find the neck location as the new OC. </a:t>
            </a:r>
            <a:endParaRPr lang="en-US" sz="1200">
              <a:sym typeface="+mn-ea"/>
            </a:endParaRPr>
          </a:p>
          <a:p>
            <a:pPr lvl="1"/>
            <a:endParaRPr lang="en-US" sz="1200">
              <a:sym typeface="+mn-ea"/>
            </a:endParaRPr>
          </a:p>
          <a:p>
            <a:pPr lvl="0"/>
            <a:r>
              <a:rPr lang="en-US" sz="1400">
                <a:sym typeface="+mn-ea"/>
              </a:rPr>
              <a:t>The compensation of LCD panel </a:t>
            </a:r>
            <a:r>
              <a:rPr lang="en-US" sz="1400">
                <a:sym typeface="+mn-ea"/>
              </a:rPr>
              <a:t>o</a:t>
            </a:r>
            <a:r>
              <a:rPr lang="en-US" sz="1400">
                <a:sym typeface="+mn-ea"/>
              </a:rPr>
              <a:t>ptical properties</a:t>
            </a:r>
            <a:endParaRPr lang="en-US" sz="14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The refractive index and the thickness of the LCD screen panel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The spectrum of the LCD backlight</a:t>
            </a:r>
            <a:endParaRPr lang="en-US" sz="1400"/>
          </a:p>
          <a:p>
            <a:endParaRPr lang="en-US"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Virtual Sensor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2000"/>
              <a:t>Virtual Plane</a:t>
            </a:r>
            <a:endParaRPr lang="en-US" sz="2000"/>
          </a:p>
          <a:p>
            <a:pPr lvl="1"/>
            <a:r>
              <a:rPr lang="en-US" sz="1800"/>
              <a:t>The Virtual Plane must be parallel to the Baseline Vector.</a:t>
            </a:r>
            <a:endParaRPr lang="en-US" sz="1800"/>
          </a:p>
          <a:p>
            <a:pPr lvl="1"/>
            <a:r>
              <a:rPr lang="en-US" sz="1800"/>
              <a:t>The location should be put near the work center.</a:t>
            </a:r>
            <a:endParaRPr lang="en-US" sz="1800"/>
          </a:p>
          <a:p>
            <a:pPr lvl="1"/>
            <a:r>
              <a:rPr lang="en-US" sz="1800"/>
              <a:t>A Virtual Sensor Coordinate System can be created.</a:t>
            </a:r>
            <a:endParaRPr lang="en-US" sz="1800"/>
          </a:p>
          <a:p>
            <a:endParaRPr lang="en-US" sz="2000"/>
          </a:p>
          <a:p>
            <a:r>
              <a:rPr lang="en-US" sz="2000"/>
              <a:t>Virtual Sensor</a:t>
            </a:r>
            <a:endParaRPr lang="en-US" sz="2000"/>
          </a:p>
          <a:p>
            <a:pPr lvl="1"/>
            <a:r>
              <a:rPr lang="en-US" sz="1800"/>
              <a:t>Map the Pixel Ray Vectors to the virtual plane to get the FOV.</a:t>
            </a:r>
            <a:endParaRPr lang="en-US" sz="1800"/>
          </a:p>
          <a:p>
            <a:pPr lvl="1"/>
            <a:r>
              <a:rPr lang="en-US" sz="1800">
                <a:sym typeface="+mn-ea"/>
              </a:rPr>
              <a:t>Create the Common Virtual Sensors within the Common FOV.</a:t>
            </a:r>
            <a:endParaRPr lang="en-US" sz="1800"/>
          </a:p>
          <a:p>
            <a:pPr lvl="2"/>
            <a:r>
              <a:rPr lang="en-US" sz="1545"/>
              <a:t>The pixel resolution and the aspect ratio can be the same as the physical sensors.</a:t>
            </a:r>
            <a:endParaRPr lang="en-US" sz="1545"/>
          </a:p>
          <a:p>
            <a:pPr lvl="1"/>
            <a:r>
              <a:rPr lang="en-US" sz="1795">
                <a:sym typeface="+mn-ea"/>
              </a:rPr>
              <a:t>Configure the virtual pixel ray vector arrays</a:t>
            </a:r>
            <a:endParaRPr lang="en-US" sz="1795">
              <a:sym typeface="+mn-ea"/>
            </a:endParaRPr>
          </a:p>
          <a:p>
            <a:pPr lvl="2"/>
            <a:r>
              <a:rPr lang="en-US" sz="1540"/>
              <a:t>For the pinhole model, the optical center is the common location for all the virtual pixel ray vectors of a camera.</a:t>
            </a:r>
            <a:endParaRPr lang="en-US" sz="154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75"/>
              <a:t>Inverse Mapping Parameter (IMP)</a:t>
            </a:r>
            <a:endParaRPr lang="en-US" sz="2875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The 2 IMPs are for the rectification resampling from the original images to the distortion-free images on the Common Virtual Sensor. </a:t>
            </a:r>
            <a:endParaRPr lang="en-US"/>
          </a:p>
          <a:p>
            <a:r>
              <a:rPr lang="en-US"/>
              <a:t>The 2 IMPs can be calculated with the </a:t>
            </a:r>
            <a:r>
              <a:rPr lang="en-US">
                <a:sym typeface="+mn-ea"/>
              </a:rPr>
              <a:t>Arbitrary Quadrilateral Interpolation </a:t>
            </a:r>
            <a:r>
              <a:rPr lang="en-US"/>
              <a:t>(</a:t>
            </a:r>
            <a:r>
              <a:rPr lang="en-US">
                <a:sym typeface="+mn-ea"/>
              </a:rPr>
              <a:t>AQI</a:t>
            </a:r>
            <a:r>
              <a:rPr lang="en-US">
                <a:sym typeface="+mn-ea"/>
              </a:rPr>
              <a:t>) </a:t>
            </a:r>
            <a:r>
              <a:rPr lang="en-US"/>
              <a:t>algorithm.</a:t>
            </a:r>
            <a:endParaRPr lang="en-US"/>
          </a:p>
          <a:p>
            <a:pPr lvl="1"/>
            <a:r>
              <a:rPr lang="en-US"/>
              <a:t>IMPs can be stored on external storage.</a:t>
            </a:r>
            <a:endParaRPr lang="en-US"/>
          </a:p>
          <a:p>
            <a:pPr lvl="1"/>
            <a:r>
              <a:rPr lang="en-US">
                <a:sym typeface="+mn-ea"/>
              </a:rPr>
              <a:t>IMPs can be built-in.</a:t>
            </a:r>
            <a:endParaRPr lang="en-US"/>
          </a:p>
          <a:p>
            <a:pPr lvl="1"/>
            <a:r>
              <a:rPr lang="en-US"/>
              <a:t>IMPs can be described by polynomial functions or NURBS.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Pixel Matching and 3D Reconstruction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0494"/>
            <a:ext cx="8229600" cy="3777503"/>
          </a:xfrm>
        </p:spPr>
        <p:txBody>
          <a:bodyPr/>
          <a:p>
            <a:r>
              <a:rPr lang="en-US" sz="2400"/>
              <a:t>With Optical Centers</a:t>
            </a:r>
            <a:endParaRPr lang="en-US" sz="2400"/>
          </a:p>
          <a:p>
            <a:pPr lvl="1"/>
            <a:r>
              <a:rPr lang="en-US" sz="2000"/>
              <a:t>The virtual sensors meet the requirements of the Epipolar principal. </a:t>
            </a:r>
            <a:endParaRPr lang="en-US" sz="2000"/>
          </a:p>
          <a:p>
            <a:pPr lvl="1"/>
            <a:r>
              <a:rPr lang="en-US" sz="2000"/>
              <a:t>Pixel matching is between the pixels within the same line.</a:t>
            </a:r>
            <a:endParaRPr lang="en-US" sz="2000"/>
          </a:p>
          <a:p>
            <a:pPr lvl="1"/>
            <a:endParaRPr lang="en-US" sz="2000"/>
          </a:p>
          <a:p>
            <a:pPr lvl="0"/>
            <a:r>
              <a:rPr lang="en-US" sz="2285"/>
              <a:t>Backward compatible with pinhole model</a:t>
            </a:r>
            <a:endParaRPr lang="en-US" sz="2285"/>
          </a:p>
          <a:p>
            <a:pPr lvl="1"/>
            <a:r>
              <a:rPr lang="en-US" sz="2000"/>
              <a:t>The pinhole camera math model can be </a:t>
            </a:r>
            <a:r>
              <a:rPr lang="en-US" sz="2000">
                <a:sym typeface="+mn-ea"/>
              </a:rPr>
              <a:t>c</a:t>
            </a:r>
            <a:r>
              <a:rPr lang="en-US" sz="2000">
                <a:sym typeface="+mn-ea"/>
              </a:rPr>
              <a:t>onstructed </a:t>
            </a:r>
            <a:r>
              <a:rPr lang="en-US" sz="2000"/>
              <a:t>by</a:t>
            </a:r>
            <a:r>
              <a:rPr lang="en-US" sz="2000"/>
              <a:t> setting all the distortion coefficients to 0.</a:t>
            </a:r>
            <a:endParaRPr lang="en-US" sz="2000"/>
          </a:p>
          <a:p>
            <a:pPr lvl="1"/>
            <a:endParaRPr lang="en-US" sz="2000"/>
          </a:p>
          <a:p>
            <a:r>
              <a:rPr lang="en-US" sz="2400"/>
              <a:t>Without Optical Centers</a:t>
            </a:r>
            <a:endParaRPr lang="en-US" sz="2400"/>
          </a:p>
          <a:p>
            <a:pPr lvl="1"/>
            <a:r>
              <a:rPr lang="en-US" sz="2000"/>
              <a:t>Triangulation with local vectors.</a:t>
            </a:r>
            <a:endParaRPr lang="en-US" sz="2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Dual-View Camera Calibration</a:t>
            </a:r>
            <a:endParaRPr lang="en-US" sz="2800">
              <a:sym typeface="+mn-ea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889635" y="5148580"/>
            <a:ext cx="357441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LCD panel at 2 or more z-locations on linear stage </a:t>
            </a:r>
            <a:endParaRPr lang="en-US" sz="1200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4862830" y="1141730"/>
            <a:ext cx="4001135" cy="26797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Capture fringe encoded Images</a:t>
            </a:r>
            <a:endParaRPr lang="en-US" sz="1800"/>
          </a:p>
          <a:p>
            <a:r>
              <a:rPr lang="en-US" sz="1800"/>
              <a:t>Calculate fringe phase maps</a:t>
            </a:r>
            <a:endParaRPr lang="en-US" sz="1800"/>
          </a:p>
          <a:p>
            <a:r>
              <a:rPr lang="en-US" sz="1800"/>
              <a:t>Convert to coordinate maps</a:t>
            </a:r>
            <a:endParaRPr lang="en-US" sz="1800"/>
          </a:p>
          <a:p>
            <a:r>
              <a:rPr lang="en-US" sz="1800"/>
              <a:t>Fit optical centers</a:t>
            </a:r>
            <a:endParaRPr lang="en-US" sz="1800"/>
          </a:p>
          <a:p>
            <a:r>
              <a:rPr lang="en-US" sz="1800"/>
              <a:t>Create virtual plane</a:t>
            </a:r>
            <a:endParaRPr lang="en-US" sz="1800"/>
          </a:p>
          <a:p>
            <a:r>
              <a:rPr lang="en-US" sz="1800"/>
              <a:t>Map pixel rays to virtual plane</a:t>
            </a:r>
            <a:endParaRPr lang="en-US" sz="1800"/>
          </a:p>
          <a:p>
            <a:r>
              <a:rPr lang="en-US" sz="1800"/>
              <a:t>Create common virtual sensor</a:t>
            </a:r>
            <a:endParaRPr lang="en-US" sz="1800"/>
          </a:p>
          <a:p>
            <a:r>
              <a:rPr lang="en-US" sz="1800"/>
              <a:t>Calculate IMPs</a:t>
            </a:r>
            <a:endParaRPr lang="en-US" sz="1800"/>
          </a:p>
          <a:p>
            <a:endParaRPr lang="en-US" sz="1800"/>
          </a:p>
        </p:txBody>
      </p:sp>
      <p:pic>
        <p:nvPicPr>
          <p:cNvPr id="4" name="Content Placeholder 3" descr="3D - 510-0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58368" y="969264"/>
            <a:ext cx="4027651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400">
                <a:sym typeface="+mn-ea"/>
              </a:rPr>
              <a:t>Image Rectification, Pixel Matching and 3D Reconstruction</a:t>
            </a:r>
            <a:endParaRPr lang="en-US" sz="2400">
              <a:sym typeface="+mn-ea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5349875" y="1141730"/>
            <a:ext cx="3514090" cy="327850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ym typeface="+mn-ea"/>
              </a:rPr>
              <a:t>Capture fringe encoded </a:t>
            </a:r>
            <a:r>
              <a:rPr lang="en-US" sz="1400"/>
              <a:t>images</a:t>
            </a:r>
            <a:endParaRPr lang="en-US" sz="1400"/>
          </a:p>
          <a:p>
            <a:pPr lvl="1"/>
            <a:r>
              <a:rPr lang="en-US" sz="1200"/>
              <a:t>Images with distortion</a:t>
            </a:r>
            <a:endParaRPr lang="en-US" sz="1200"/>
          </a:p>
          <a:p>
            <a:r>
              <a:rPr lang="en-US" sz="1400"/>
              <a:t>Rectify images with IMPs</a:t>
            </a:r>
            <a:endParaRPr lang="en-US" sz="1400"/>
          </a:p>
          <a:p>
            <a:pPr lvl="1"/>
            <a:r>
              <a:rPr lang="en-US" sz="1200"/>
              <a:t>Distortion-free images</a:t>
            </a:r>
            <a:endParaRPr lang="en-US" sz="1200"/>
          </a:p>
          <a:p>
            <a:r>
              <a:rPr lang="en-US" sz="1400">
                <a:sym typeface="+mn-ea"/>
              </a:rPr>
              <a:t>Calculation </a:t>
            </a:r>
            <a:r>
              <a:rPr lang="en-US" sz="1400"/>
              <a:t>phase angles</a:t>
            </a:r>
            <a:endParaRPr lang="en-US" sz="1400"/>
          </a:p>
          <a:p>
            <a:pPr lvl="1"/>
            <a:r>
              <a:rPr lang="en-US" sz="1200"/>
              <a:t>Phase maps</a:t>
            </a:r>
            <a:endParaRPr lang="en-US" sz="1200"/>
          </a:p>
          <a:p>
            <a:r>
              <a:rPr lang="en-US" sz="1400"/>
              <a:t>Pixel phase matching</a:t>
            </a:r>
            <a:endParaRPr lang="en-US" sz="1400"/>
          </a:p>
          <a:p>
            <a:pPr lvl="1"/>
            <a:r>
              <a:rPr lang="en-US" sz="1200"/>
              <a:t>An integer pixel of one virtual sensor</a:t>
            </a:r>
            <a:endParaRPr lang="en-US" sz="1200"/>
          </a:p>
          <a:p>
            <a:pPr lvl="1"/>
            <a:r>
              <a:rPr lang="en-US" sz="1200"/>
              <a:t>A decimal pixel interpolated from 2 pixels of other virtual sensor</a:t>
            </a:r>
            <a:endParaRPr lang="en-US" sz="1200"/>
          </a:p>
          <a:p>
            <a:pPr lvl="1"/>
            <a:r>
              <a:rPr lang="en-US" sz="1200"/>
              <a:t>2 vectors in space</a:t>
            </a:r>
            <a:endParaRPr lang="en-US" sz="1200"/>
          </a:p>
          <a:p>
            <a:r>
              <a:rPr lang="en-US" sz="1400"/>
              <a:t>Triangulation</a:t>
            </a:r>
            <a:endParaRPr lang="en-US" sz="1400"/>
          </a:p>
          <a:p>
            <a:pPr lvl="1"/>
            <a:r>
              <a:rPr lang="en-US" sz="1200"/>
              <a:t>The cross point of 2 space vectors</a:t>
            </a:r>
            <a:endParaRPr lang="en-US" sz="1200"/>
          </a:p>
          <a:p>
            <a:endParaRPr lang="en-US" sz="1200"/>
          </a:p>
        </p:txBody>
      </p:sp>
      <p:sp>
        <p:nvSpPr>
          <p:cNvPr id="14" name="Text Box 13"/>
          <p:cNvSpPr txBox="1"/>
          <p:nvPr/>
        </p:nvSpPr>
        <p:spPr>
          <a:xfrm>
            <a:off x="560705" y="4531995"/>
            <a:ext cx="324485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LCD panel with fringes</a:t>
            </a:r>
            <a:endParaRPr lang="en-US" sz="1200"/>
          </a:p>
          <a:p>
            <a:r>
              <a:rPr lang="en-US" sz="1200"/>
              <a:t>Planar panel illuminated by projector fringes</a:t>
            </a:r>
            <a:endParaRPr lang="en-US" sz="1200"/>
          </a:p>
          <a:p>
            <a:r>
              <a:rPr lang="en-US" sz="1200"/>
              <a:t>Panel at 1 or more z-locations on linear stage </a:t>
            </a:r>
            <a:endParaRPr lang="en-US" sz="1200"/>
          </a:p>
        </p:txBody>
      </p:sp>
      <p:pic>
        <p:nvPicPr>
          <p:cNvPr id="4" name="Content Placeholder 3" descr="3D - 50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38328" y="1572768"/>
            <a:ext cx="5061654" cy="25603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600"/>
              <a:t>3D Reconstruction Algorithm</a:t>
            </a:r>
            <a:endParaRPr lang="en-US" sz="3600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4773295" y="1335405"/>
            <a:ext cx="3913505" cy="37776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Image capture</a:t>
            </a:r>
            <a:endParaRPr lang="en-US" sz="1800"/>
          </a:p>
          <a:p>
            <a:pPr lvl="1"/>
            <a:r>
              <a:rPr lang="en-US" sz="1570"/>
              <a:t>Images with distortion</a:t>
            </a:r>
            <a:endParaRPr lang="en-US" sz="1570"/>
          </a:p>
          <a:p>
            <a:r>
              <a:rPr lang="en-US" sz="1800"/>
              <a:t>Image rectification</a:t>
            </a:r>
            <a:endParaRPr lang="en-US" sz="1800"/>
          </a:p>
          <a:p>
            <a:pPr lvl="1"/>
            <a:r>
              <a:rPr lang="en-US" sz="1570"/>
              <a:t>Distortion-free images</a:t>
            </a:r>
            <a:endParaRPr lang="en-US" sz="1570"/>
          </a:p>
          <a:p>
            <a:r>
              <a:rPr lang="en-US" sz="1800"/>
              <a:t>Phase angle calculation</a:t>
            </a:r>
            <a:endParaRPr lang="en-US" sz="1800"/>
          </a:p>
          <a:p>
            <a:pPr lvl="1"/>
            <a:r>
              <a:rPr lang="en-US" sz="1570"/>
              <a:t>Phase map</a:t>
            </a:r>
            <a:endParaRPr lang="en-US" sz="1570"/>
          </a:p>
          <a:p>
            <a:r>
              <a:rPr lang="en-US" sz="1800"/>
              <a:t>Pixel matching</a:t>
            </a:r>
            <a:endParaRPr lang="en-US" sz="1800"/>
          </a:p>
          <a:p>
            <a:pPr lvl="1"/>
            <a:r>
              <a:rPr lang="en-US" sz="1570"/>
              <a:t>One integer pixel </a:t>
            </a:r>
            <a:endParaRPr lang="en-US" sz="1570"/>
          </a:p>
          <a:p>
            <a:pPr lvl="1"/>
            <a:r>
              <a:rPr lang="en-US" sz="1570"/>
              <a:t>One interpolated pixel</a:t>
            </a:r>
            <a:endParaRPr lang="en-US" sz="1570"/>
          </a:p>
          <a:p>
            <a:r>
              <a:rPr lang="en-US" sz="1800"/>
              <a:t>Triangulation</a:t>
            </a:r>
            <a:endParaRPr lang="en-US" sz="1800"/>
          </a:p>
          <a:p>
            <a:pPr lvl="1"/>
            <a:r>
              <a:rPr lang="en-US" sz="1570"/>
              <a:t>The cross point of 2 space vectors</a:t>
            </a:r>
            <a:endParaRPr lang="en-US" sz="1570"/>
          </a:p>
        </p:txBody>
      </p:sp>
      <p:sp>
        <p:nvSpPr>
          <p:cNvPr id="14" name="Text Box 13"/>
          <p:cNvSpPr txBox="1"/>
          <p:nvPr/>
        </p:nvSpPr>
        <p:spPr>
          <a:xfrm>
            <a:off x="1558925" y="5148580"/>
            <a:ext cx="236791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Triangulation by 2 space vectors </a:t>
            </a:r>
            <a:endParaRPr lang="en-US" sz="1200"/>
          </a:p>
        </p:txBody>
      </p:sp>
      <p:pic>
        <p:nvPicPr>
          <p:cNvPr id="7" name="Content Placeholder 4" descr="3D - 500-00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43584" y="1261872"/>
            <a:ext cx="3070860" cy="3777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400">
                <a:sym typeface="+mn-ea"/>
              </a:rPr>
              <a:t>Error Analysis</a:t>
            </a:r>
            <a:endParaRPr lang="en-US" sz="2400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4140835" y="1343025"/>
            <a:ext cx="4375785" cy="30283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3D reconstruction of planar surfaces</a:t>
            </a:r>
            <a:endParaRPr lang="en-US" sz="1200"/>
          </a:p>
          <a:p>
            <a:pPr lvl="1"/>
            <a:r>
              <a:rPr lang="en-US" sz="1045"/>
              <a:t>LCD panel with fringe images</a:t>
            </a:r>
            <a:endParaRPr lang="en-US" sz="1045"/>
          </a:p>
          <a:p>
            <a:pPr lvl="1"/>
            <a:r>
              <a:rPr lang="en-US" sz="1045"/>
              <a:t>Planar panel illuminated by projector fringes</a:t>
            </a:r>
            <a:endParaRPr lang="en-US" sz="1045"/>
          </a:p>
          <a:p>
            <a:pPr lvl="1"/>
            <a:r>
              <a:rPr lang="en-US" sz="1045"/>
              <a:t>The planar surfaces at 1 or more z-locations</a:t>
            </a:r>
            <a:endParaRPr lang="en-US" sz="1045"/>
          </a:p>
          <a:p>
            <a:r>
              <a:rPr lang="en-US" sz="1200"/>
              <a:t>3D point cloud errors </a:t>
            </a:r>
            <a:endParaRPr lang="en-US" sz="1200"/>
          </a:p>
          <a:p>
            <a:pPr lvl="1"/>
            <a:r>
              <a:rPr lang="en-US" sz="1045"/>
              <a:t>Do 3D reconstruction to get the point cloud</a:t>
            </a:r>
            <a:endParaRPr lang="en-US" sz="1045"/>
          </a:p>
          <a:p>
            <a:pPr lvl="1"/>
            <a:r>
              <a:rPr lang="en-US" sz="1045"/>
              <a:t>Fit the point cloud to a plane</a:t>
            </a:r>
            <a:endParaRPr lang="en-US" sz="1045"/>
          </a:p>
          <a:p>
            <a:pPr lvl="1"/>
            <a:r>
              <a:rPr lang="en-US" sz="1045"/>
              <a:t>The errors are the distances of the points to the fitted plane</a:t>
            </a:r>
            <a:endParaRPr lang="en-US" sz="1045"/>
          </a:p>
          <a:p>
            <a:pPr lvl="0"/>
            <a:r>
              <a:rPr lang="en-US" sz="1190"/>
              <a:t>2D image distortion errors</a:t>
            </a:r>
            <a:endParaRPr lang="en-US" sz="1190"/>
          </a:p>
          <a:p>
            <a:pPr lvl="1"/>
            <a:r>
              <a:rPr lang="en-US" sz="1040"/>
              <a:t>LCD flat panel as reference</a:t>
            </a:r>
            <a:endParaRPr lang="en-US" sz="1040"/>
          </a:p>
          <a:p>
            <a:pPr lvl="1"/>
            <a:r>
              <a:rPr lang="en-US" sz="1040"/>
              <a:t>Capture </a:t>
            </a:r>
            <a:r>
              <a:rPr lang="en-US" sz="1035">
                <a:sym typeface="+mn-ea"/>
              </a:rPr>
              <a:t>fringed images displayed by </a:t>
            </a:r>
            <a:r>
              <a:rPr lang="en-US" sz="1040"/>
              <a:t>LCD</a:t>
            </a:r>
            <a:endParaRPr lang="en-US" sz="1040"/>
          </a:p>
          <a:p>
            <a:pPr lvl="1"/>
            <a:r>
              <a:rPr lang="en-US" sz="1040"/>
              <a:t>Do the image rectification</a:t>
            </a:r>
            <a:endParaRPr lang="en-US" sz="1040"/>
          </a:p>
          <a:p>
            <a:pPr lvl="1"/>
            <a:r>
              <a:rPr lang="en-US" sz="1040"/>
              <a:t>Calculate the phase map</a:t>
            </a:r>
            <a:endParaRPr lang="en-US" sz="1040"/>
          </a:p>
          <a:p>
            <a:pPr lvl="1"/>
            <a:r>
              <a:rPr lang="en-US" sz="1040"/>
              <a:t>Fit the phases line-by-line to straight lines</a:t>
            </a:r>
            <a:endParaRPr lang="en-US" sz="1040"/>
          </a:p>
          <a:p>
            <a:pPr lvl="1"/>
            <a:r>
              <a:rPr lang="en-US" sz="1040"/>
              <a:t>The errors are the distances to the lines</a:t>
            </a:r>
            <a:endParaRPr lang="en-US" sz="1040"/>
          </a:p>
          <a:p>
            <a:endParaRPr lang="en-US" sz="1200"/>
          </a:p>
        </p:txBody>
      </p:sp>
      <p:pic>
        <p:nvPicPr>
          <p:cNvPr id="12" name="Content Placeholder 5" descr="3D - 006 1040x1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3475" y="1306830"/>
            <a:ext cx="2302510" cy="2855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 Box 15"/>
          <p:cNvSpPr txBox="1"/>
          <p:nvPr/>
        </p:nvSpPr>
        <p:spPr>
          <a:xfrm>
            <a:off x="1236980" y="4243070"/>
            <a:ext cx="20440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/>
              <a:t>Fit the point cloud to planes</a:t>
            </a:r>
            <a:endParaRPr lang="en-US" sz="1200"/>
          </a:p>
        </p:txBody>
      </p:sp>
      <p:sp>
        <p:nvSpPr>
          <p:cNvPr id="17" name="Text Box 16"/>
          <p:cNvSpPr txBox="1"/>
          <p:nvPr/>
        </p:nvSpPr>
        <p:spPr>
          <a:xfrm>
            <a:off x="829945" y="4618990"/>
            <a:ext cx="57905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800">
                <a:sym typeface="+mn-ea"/>
              </a:rPr>
              <a:t>     Plane Locations  ( Xi,  Yi,  Zi );                    Plane unit vectors ( uVx, uVy, uVz );          Errors (mean ,  std ) (mm);     Points</a:t>
            </a:r>
            <a:endParaRPr lang="en-US" sz="800"/>
          </a:p>
          <a:p>
            <a:pPr algn="l"/>
            <a:endParaRPr lang="en-US" sz="800"/>
          </a:p>
          <a:p>
            <a:pPr algn="l"/>
            <a:r>
              <a:rPr lang="en-US" sz="800">
                <a:sym typeface="+mn-ea"/>
              </a:rPr>
              <a:t>    +2.116393,     -1.297198,   -228.581433;     +0.000633,     -0.000021,     +1.000000;      -0.000061,    +0.000593;       69600</a:t>
            </a:r>
            <a:endParaRPr lang="en-US" sz="800"/>
          </a:p>
          <a:p>
            <a:pPr algn="l"/>
            <a:r>
              <a:rPr lang="en-US" sz="800">
                <a:sym typeface="+mn-ea"/>
              </a:rPr>
              <a:t>    +1.789067,     -1.760847,   -177.800010;     +0.000000,    +0.000000,     +1.000000;     +0.000013,    +0.000023;       99840</a:t>
            </a:r>
            <a:endParaRPr lang="en-US" sz="800"/>
          </a:p>
          <a:p>
            <a:pPr algn="l"/>
            <a:r>
              <a:rPr lang="en-US" sz="800">
                <a:sym typeface="+mn-ea"/>
              </a:rPr>
              <a:t>    +1.291300,     -2.218927,   -127.013760;      -0.000468 ,   +0.000016,     +1.000000;     +0.000053,    +0.000899;     137760</a:t>
            </a:r>
            <a:endParaRPr lang="en-US" sz="800"/>
          </a:p>
          <a:p>
            <a:endParaRPr lang="en-US" sz="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Calibration of </a:t>
            </a:r>
            <a:r>
              <a:rPr lang="en-US">
                <a:sym typeface="+mn-ea"/>
              </a:rPr>
              <a:t>Chromatic Aberration</a:t>
            </a:r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/>
        </p:nvSpPr>
        <p:spPr>
          <a:xfrm>
            <a:off x="5699760" y="1183005"/>
            <a:ext cx="2928620" cy="291973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/>
              <a:t>Calibration</a:t>
            </a:r>
            <a:endParaRPr lang="en-US" sz="1000"/>
          </a:p>
          <a:p>
            <a:pPr lvl="0"/>
            <a:r>
              <a:rPr lang="en-US" sz="1140"/>
              <a:t>LCD displays gray fringes.</a:t>
            </a:r>
            <a:endParaRPr lang="en-US" sz="1140"/>
          </a:p>
          <a:p>
            <a:pPr lvl="0"/>
            <a:r>
              <a:rPr lang="en-US" sz="1140"/>
              <a:t>Color camera captured images have chromatic aberration.</a:t>
            </a:r>
            <a:endParaRPr lang="en-US" sz="1140"/>
          </a:p>
          <a:p>
            <a:pPr lvl="0"/>
            <a:r>
              <a:rPr lang="en-US" sz="1140">
                <a:sym typeface="+mn-ea"/>
              </a:rPr>
              <a:t>Calculate phase angles of </a:t>
            </a:r>
            <a:r>
              <a:rPr lang="en-US" sz="1140"/>
              <a:t>R,G,B channels independently.</a:t>
            </a:r>
            <a:endParaRPr lang="en-US" sz="1140"/>
          </a:p>
          <a:p>
            <a:pPr lvl="0"/>
            <a:r>
              <a:rPr lang="en-US" sz="1140"/>
              <a:t>Configure a common Virtual Sensor for the 3-channels.</a:t>
            </a:r>
            <a:endParaRPr lang="en-US" sz="1140"/>
          </a:p>
          <a:p>
            <a:pPr lvl="0"/>
            <a:r>
              <a:rPr lang="en-US" sz="1140"/>
              <a:t>Calculate 3 IMPs for the 3-channel.</a:t>
            </a:r>
            <a:endParaRPr lang="en-US" sz="1140"/>
          </a:p>
          <a:p>
            <a:pPr lvl="0"/>
            <a:endParaRPr lang="en-US" sz="1140"/>
          </a:p>
          <a:p>
            <a:pPr marL="0" indent="0">
              <a:buNone/>
            </a:pPr>
            <a:r>
              <a:rPr lang="en-US" sz="1400"/>
              <a:t>Rectification</a:t>
            </a:r>
            <a:endParaRPr lang="en-US" sz="1000"/>
          </a:p>
          <a:p>
            <a:pPr lvl="0"/>
            <a:r>
              <a:rPr lang="en-US" sz="1140"/>
              <a:t>Rectify the 3-channels independently.</a:t>
            </a:r>
            <a:endParaRPr lang="en-US" sz="1140"/>
          </a:p>
          <a:p>
            <a:pPr lvl="0"/>
            <a:r>
              <a:rPr lang="en-US" sz="1140"/>
              <a:t>Combine the 3-channels to get a color image.</a:t>
            </a:r>
            <a:endParaRPr lang="en-US" sz="1140"/>
          </a:p>
          <a:p>
            <a:pPr lvl="0"/>
            <a:endParaRPr lang="en-US" sz="1140"/>
          </a:p>
          <a:p>
            <a:pPr lvl="0"/>
            <a:endParaRPr lang="en-US" sz="1140"/>
          </a:p>
        </p:txBody>
      </p:sp>
      <p:pic>
        <p:nvPicPr>
          <p:cNvPr id="6" name="Content Placeholder 5" descr="Camera Calibration &amp; Image Rectification-EN - 90 5400x4720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92760" y="1136015"/>
            <a:ext cx="4677410" cy="4088130"/>
          </a:xfrm>
          <a:prstGeom prst="rect">
            <a:avLst/>
          </a:prstGeom>
        </p:spPr>
      </p:pic>
      <p:pic>
        <p:nvPicPr>
          <p:cNvPr id="9" name="Content Placeholder 8" descr="anigif_VH32_200x150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0865" y="1452245"/>
            <a:ext cx="1152525" cy="865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Applications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335405"/>
            <a:ext cx="6649720" cy="3777615"/>
          </a:xfrm>
        </p:spPr>
        <p:txBody>
          <a:bodyPr/>
          <a:p>
            <a:r>
              <a:rPr lang="en-US" sz="1600"/>
              <a:t>Camera calibration</a:t>
            </a:r>
            <a:endParaRPr lang="en-US" sz="1600"/>
          </a:p>
          <a:p>
            <a:pPr lvl="1"/>
            <a:r>
              <a:rPr lang="en-US" sz="1400"/>
              <a:t>2D cameras.</a:t>
            </a:r>
            <a:endParaRPr lang="en-US" sz="1400"/>
          </a:p>
          <a:p>
            <a:pPr lvl="1"/>
            <a:r>
              <a:rPr lang="en-US" sz="1400"/>
              <a:t>3D stereo cameras.</a:t>
            </a:r>
            <a:endParaRPr lang="en-US" sz="1400"/>
          </a:p>
          <a:p>
            <a:pPr lvl="1"/>
            <a:r>
              <a:rPr lang="en-US" sz="1400"/>
              <a:t>Special lenses.</a:t>
            </a:r>
            <a:endParaRPr lang="en-US" sz="1400"/>
          </a:p>
          <a:p>
            <a:pPr lvl="1"/>
            <a:r>
              <a:rPr lang="en-US" sz="1400"/>
              <a:t>Any complex combination of</a:t>
            </a:r>
            <a:r>
              <a:rPr lang="en-US" sz="1400">
                <a:sym typeface="+mn-ea"/>
              </a:rPr>
              <a:t> optical structures.</a:t>
            </a:r>
            <a:endParaRPr lang="en-US" sz="1400"/>
          </a:p>
          <a:p>
            <a:endParaRPr lang="en-US" sz="1600"/>
          </a:p>
          <a:p>
            <a:r>
              <a:rPr lang="en-US" sz="1600"/>
              <a:t>Projector calibration</a:t>
            </a:r>
            <a:endParaRPr lang="en-US" sz="1600"/>
          </a:p>
          <a:p>
            <a:pPr lvl="1"/>
            <a:r>
              <a:rPr lang="en-US" sz="1400"/>
              <a:t>Projector.</a:t>
            </a:r>
            <a:endParaRPr lang="en-US" sz="1400"/>
          </a:p>
          <a:p>
            <a:pPr lvl="1"/>
            <a:r>
              <a:rPr lang="en-US" sz="1400"/>
              <a:t>Short throw TV.</a:t>
            </a:r>
            <a:endParaRPr lang="en-US" sz="1400"/>
          </a:p>
          <a:p>
            <a:endParaRPr lang="en-US" sz="1600"/>
          </a:p>
          <a:p>
            <a:r>
              <a:rPr lang="en-US" sz="1600"/>
              <a:t>Optical components </a:t>
            </a:r>
            <a:endParaRPr lang="en-US" sz="1600"/>
          </a:p>
          <a:p>
            <a:pPr lvl="1"/>
            <a:r>
              <a:rPr lang="en-US" sz="1400"/>
              <a:t>Parameter verification.</a:t>
            </a:r>
            <a:endParaRPr lang="en-US" sz="1400"/>
          </a:p>
          <a:p>
            <a:pPr lvl="1"/>
            <a:r>
              <a:rPr lang="en-US" sz="1400"/>
              <a:t>Defects inspection.</a:t>
            </a:r>
            <a:endParaRPr lang="en-US" sz="1600"/>
          </a:p>
          <a:p>
            <a:endParaRPr lang="en-US" sz="1600"/>
          </a:p>
          <a:p>
            <a:endParaRPr lang="en-US" sz="16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​Application Samples</a:t>
            </a:r>
            <a:endParaRPr lang="en-US"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32130" y="1259205"/>
            <a:ext cx="781050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Suitable for any cameras with optical structures with or without math models: </a:t>
            </a:r>
            <a:endParaRPr lang="en-US" sz="1400"/>
          </a:p>
          <a:p>
            <a:pPr lvl="1" indent="0" algn="l">
              <a:buNone/>
            </a:pPr>
            <a:r>
              <a:rPr lang="en-US" sz="1400"/>
              <a:t>Pinhole lens, Telecentric lens, Hypercentric lens and Pericentric lense, Fisheye lens, Omni-directional lens, etc.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Suitable for all 2D and 3D cameras.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Suitable for static images and realtime videos.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>
                <a:sym typeface="+mn-ea"/>
              </a:rPr>
              <a:t>Fully backward compatible with pinhole models and the applications.</a:t>
            </a:r>
            <a:endParaRPr lang="en-US" sz="1400"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Get sharp clear </a:t>
            </a:r>
            <a:r>
              <a:rPr lang="en-US" sz="1400">
                <a:sym typeface="+mn-ea"/>
              </a:rPr>
              <a:t>multiple spectrum (from UV to thermal) images with </a:t>
            </a:r>
            <a:r>
              <a:rPr lang="en-US" sz="1400"/>
              <a:t>0 chromatic aberration.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>
                <a:sym typeface="+mn-ea"/>
              </a:rPr>
              <a:t>MTF analysis with 1/1,000 pixel level details and accuracy automatically.</a:t>
            </a:r>
            <a:endParaRPr lang="en-US" sz="1400"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>
                <a:sym typeface="+mn-ea"/>
              </a:rPr>
              <a:t>Close loop optical components design, manufacturing and verification.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same principle works for all imaging systems 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Image sensing </a:t>
            </a:r>
            <a:endParaRPr lang="en-US" sz="140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/>
              <a:t>Image projection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The calibrated camera can be used to calibrate other displaying or illumination devices </a:t>
            </a:r>
            <a:r>
              <a:rPr lang="en-US" sz="1400">
                <a:sym typeface="+mn-ea"/>
              </a:rPr>
              <a:t>to achieve highest accuracy:</a:t>
            </a:r>
            <a:endParaRPr lang="en-US" sz="1400">
              <a:sym typeface="+mn-ea"/>
            </a:endParaRPr>
          </a:p>
          <a:p>
            <a:pPr lvl="1" indent="0" algn="l">
              <a:buNone/>
            </a:pPr>
            <a:r>
              <a:rPr lang="en-US" sz="1400"/>
              <a:t>Projectors, Projecting TV, MEMS mirrors, laser galvos, FSM, etc.</a:t>
            </a:r>
            <a:endParaRPr lang="en-US" sz="140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3D Scanners and 3D DIC</a:t>
            </a:r>
            <a:endParaRPr lang="en-US"/>
          </a:p>
        </p:txBody>
      </p:sp>
      <p:sp>
        <p:nvSpPr>
          <p:cNvPr id="3" name="Content Placeholder 2"/>
          <p:cNvSpPr/>
          <p:nvPr>
            <p:ph idx="1"/>
          </p:nvPr>
        </p:nvSpPr>
        <p:spPr>
          <a:xfrm>
            <a:off x="374015" y="1335405"/>
            <a:ext cx="8538210" cy="3777615"/>
          </a:xfrm>
        </p:spPr>
        <p:txBody>
          <a:bodyPr/>
          <a:p>
            <a:r>
              <a:rPr lang="en-US" sz="1400"/>
              <a:t>Calibrate the Stereo Camera Pair</a:t>
            </a:r>
            <a:endParaRPr lang="en-US" sz="1400"/>
          </a:p>
          <a:p>
            <a:pPr lvl="1"/>
            <a:r>
              <a:rPr lang="en-US" sz="1200"/>
              <a:t>Put the LCD or the camera pairs on a linear stage.</a:t>
            </a:r>
            <a:endParaRPr lang="en-US" sz="1200"/>
          </a:p>
          <a:p>
            <a:pPr lvl="1"/>
            <a:r>
              <a:rPr lang="en-US" sz="1200"/>
              <a:t>Display and capture fringe images at 2 or more z-locations.</a:t>
            </a:r>
            <a:endParaRPr lang="en-US" sz="1200"/>
          </a:p>
          <a:p>
            <a:pPr lvl="1"/>
            <a:r>
              <a:rPr lang="en-US" sz="1200"/>
              <a:t>Calculate the phase angles and fit the Pixel Ray Vectors.</a:t>
            </a:r>
            <a:endParaRPr lang="en-US" sz="1200"/>
          </a:p>
          <a:p>
            <a:pPr lvl="1"/>
            <a:r>
              <a:rPr lang="en-US" sz="1200">
                <a:sym typeface="+mn-ea"/>
              </a:rPr>
              <a:t>Calculate and f</a:t>
            </a:r>
            <a:r>
              <a:rPr lang="en-US" sz="1200"/>
              <a:t>it the Optical Centers of the cameras.</a:t>
            </a:r>
            <a:endParaRPr lang="en-US" sz="1200"/>
          </a:p>
          <a:p>
            <a:r>
              <a:rPr lang="en-US" sz="1400"/>
              <a:t>Create virtual sensors and calculate the IMP</a:t>
            </a:r>
            <a:endParaRPr lang="en-US" sz="1400"/>
          </a:p>
          <a:p>
            <a:pPr lvl="1"/>
            <a:r>
              <a:rPr lang="en-US" sz="1200"/>
              <a:t>Create a common virtual sensor plane. </a:t>
            </a:r>
            <a:endParaRPr lang="en-US" sz="1200"/>
          </a:p>
          <a:p>
            <a:pPr lvl="1"/>
            <a:r>
              <a:rPr lang="en-US" sz="1200"/>
              <a:t>Map the Pixel Rays to the plane.</a:t>
            </a:r>
            <a:endParaRPr lang="en-US" sz="1200"/>
          </a:p>
          <a:p>
            <a:pPr lvl="1"/>
            <a:r>
              <a:rPr lang="en-US" sz="1200"/>
              <a:t>Create a </a:t>
            </a:r>
            <a:r>
              <a:rPr lang="en-US" sz="1200">
                <a:sym typeface="+mn-ea"/>
              </a:rPr>
              <a:t>Common Virtual Sensor.</a:t>
            </a:r>
            <a:endParaRPr lang="en-US" sz="1200"/>
          </a:p>
          <a:p>
            <a:pPr lvl="1"/>
            <a:r>
              <a:rPr lang="en-US" sz="1200"/>
              <a:t>Calculate the Inverse Mapping Parameter sets for the 2 cameras.</a:t>
            </a:r>
            <a:endParaRPr lang="en-US" sz="1200"/>
          </a:p>
          <a:p>
            <a:pPr lvl="0"/>
            <a:r>
              <a:rPr lang="en-US" sz="1800">
                <a:sym typeface="+mn-ea"/>
              </a:rPr>
              <a:t>Image rectification</a:t>
            </a:r>
            <a:endParaRPr lang="en-US" sz="18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Rectify the captured images with the IMPs.</a:t>
            </a:r>
            <a:endParaRPr lang="en-US" sz="1200"/>
          </a:p>
          <a:p>
            <a:pPr lvl="0"/>
            <a:r>
              <a:rPr lang="en-US" sz="1600"/>
              <a:t>References for pixel </a:t>
            </a:r>
            <a:r>
              <a:rPr lang="en-US" sz="1600">
                <a:sym typeface="+mn-ea"/>
              </a:rPr>
              <a:t>matching or pixel subset correlation</a:t>
            </a:r>
            <a:endParaRPr lang="en-US" sz="1600"/>
          </a:p>
          <a:p>
            <a:pPr lvl="1"/>
            <a:r>
              <a:rPr lang="en-US" sz="1200">
                <a:sym typeface="+mn-ea"/>
              </a:rPr>
              <a:t>For 3D scanner: </a:t>
            </a:r>
            <a:r>
              <a:rPr lang="en-US" sz="1200"/>
              <a:t>Structured lighting.</a:t>
            </a:r>
            <a:endParaRPr lang="en-US" sz="1200"/>
          </a:p>
          <a:p>
            <a:pPr lvl="1"/>
            <a:r>
              <a:rPr lang="en-US" sz="1200">
                <a:sym typeface="+mn-ea"/>
              </a:rPr>
              <a:t>For 3D DIC: </a:t>
            </a:r>
            <a:r>
              <a:rPr lang="en-US" sz="1200"/>
              <a:t>Speckle patterns. </a:t>
            </a:r>
            <a:endParaRPr lang="en-US" sz="1200"/>
          </a:p>
          <a:p>
            <a:pPr lvl="0"/>
            <a:r>
              <a:rPr lang="en-US" sz="1400"/>
              <a:t>Special optical structures</a:t>
            </a:r>
            <a:endParaRPr lang="en-US" sz="1400"/>
          </a:p>
          <a:p>
            <a:pPr lvl="1"/>
            <a:r>
              <a:rPr lang="en-US" sz="1200"/>
              <a:t>Shift/tilt lens cameras.</a:t>
            </a:r>
            <a:endParaRPr lang="en-US" sz="1200"/>
          </a:p>
          <a:p>
            <a:pPr lvl="1"/>
            <a:r>
              <a:rPr lang="en-US" sz="1200"/>
              <a:t>Split lens camera.</a:t>
            </a:r>
            <a:endParaRPr lang="en-US" sz="1200"/>
          </a:p>
          <a:p>
            <a:pPr lvl="1"/>
            <a:endParaRPr lang="en-US" sz="12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Projector Calibration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610" y="1306195"/>
            <a:ext cx="4032250" cy="4003675"/>
          </a:xfrm>
        </p:spPr>
        <p:txBody>
          <a:bodyPr/>
          <a:p>
            <a:r>
              <a:rPr lang="en-US" sz="1000"/>
              <a:t>Imager calibration</a:t>
            </a:r>
            <a:endParaRPr lang="en-US" sz="1000"/>
          </a:p>
          <a:p>
            <a:pPr lvl="1"/>
            <a:r>
              <a:rPr lang="en-US" sz="1000">
                <a:sym typeface="+mn-ea"/>
              </a:rPr>
              <a:t>Project fringes on a flat screen with </a:t>
            </a:r>
            <a:r>
              <a:rPr lang="en-US" sz="1000"/>
              <a:t>an imager.</a:t>
            </a:r>
            <a:endParaRPr lang="en-US" sz="1000"/>
          </a:p>
          <a:p>
            <a:pPr lvl="1"/>
            <a:r>
              <a:rPr lang="en-US" sz="1000"/>
              <a:t>Capture images by a calibrated </a:t>
            </a:r>
            <a:r>
              <a:rPr lang="en-US" sz="1000">
                <a:sym typeface="+mn-ea"/>
              </a:rPr>
              <a:t>camera</a:t>
            </a:r>
            <a:r>
              <a:rPr lang="en-US" sz="1000"/>
              <a:t>.</a:t>
            </a:r>
            <a:endParaRPr lang="en-US" sz="1000"/>
          </a:p>
          <a:p>
            <a:pPr lvl="1"/>
            <a:r>
              <a:rPr lang="en-US" sz="1000"/>
              <a:t>The pixel ray </a:t>
            </a:r>
            <a:r>
              <a:rPr lang="en-US" sz="1000">
                <a:sym typeface="+mn-ea"/>
              </a:rPr>
              <a:t>locations </a:t>
            </a:r>
            <a:r>
              <a:rPr lang="en-US" sz="1000"/>
              <a:t>on the screen can be determined by the camera.</a:t>
            </a:r>
            <a:endParaRPr lang="en-US" sz="1000"/>
          </a:p>
          <a:p>
            <a:pPr lvl="1"/>
            <a:r>
              <a:rPr lang="en-US" sz="1000"/>
              <a:t>The 3 imagers can be calibrated independently.</a:t>
            </a:r>
            <a:endParaRPr lang="en-US" sz="1000"/>
          </a:p>
          <a:p>
            <a:pPr lvl="1"/>
            <a:endParaRPr lang="en-US" sz="1000"/>
          </a:p>
          <a:p>
            <a:pPr lvl="0"/>
            <a:r>
              <a:rPr lang="en-US" sz="1000"/>
              <a:t>Virtual Imager and 2-Stage Mapping</a:t>
            </a:r>
            <a:endParaRPr lang="en-US" sz="1000"/>
          </a:p>
          <a:p>
            <a:pPr lvl="1"/>
            <a:r>
              <a:rPr lang="en-US" sz="1000"/>
              <a:t>Create a common Virtual Imager on the screen.</a:t>
            </a:r>
            <a:endParaRPr lang="en-US" sz="1000"/>
          </a:p>
          <a:p>
            <a:pPr lvl="1"/>
            <a:r>
              <a:rPr lang="en-US" sz="1000"/>
              <a:t>Calculate the 1st-stage Mapping Parameters for each Virtual Imager Pixel.</a:t>
            </a:r>
            <a:endParaRPr lang="en-US" sz="1000"/>
          </a:p>
          <a:p>
            <a:pPr lvl="1"/>
            <a:r>
              <a:rPr lang="en-US" sz="1000"/>
              <a:t>Calculate the </a:t>
            </a:r>
            <a:r>
              <a:rPr lang="en-US" sz="1000">
                <a:sym typeface="+mn-ea"/>
              </a:rPr>
              <a:t>2nd-stage </a:t>
            </a:r>
            <a:r>
              <a:rPr lang="en-US" sz="1000"/>
              <a:t>Mapping Parameters for each Physical Imager Pixel.</a:t>
            </a:r>
            <a:endParaRPr lang="en-US" sz="1000"/>
          </a:p>
          <a:p>
            <a:pPr lvl="1"/>
            <a:endParaRPr lang="en-US" sz="1000"/>
          </a:p>
          <a:p>
            <a:pPr lvl="0"/>
            <a:r>
              <a:rPr lang="en-US" sz="1000"/>
              <a:t>Image resampling and projection</a:t>
            </a:r>
            <a:endParaRPr lang="en-US" sz="1000"/>
          </a:p>
          <a:p>
            <a:pPr lvl="1"/>
            <a:r>
              <a:rPr lang="en-US" sz="1000"/>
              <a:t>Resample the image to be projected using the 1st MP.</a:t>
            </a:r>
            <a:endParaRPr lang="en-US" sz="1000"/>
          </a:p>
          <a:p>
            <a:pPr lvl="1"/>
            <a:r>
              <a:rPr lang="en-US" sz="1000"/>
              <a:t>Resample the distortion-free image back to the imager using the 2nd-MP.</a:t>
            </a:r>
            <a:endParaRPr lang="en-US" sz="1000"/>
          </a:p>
          <a:p>
            <a:pPr lvl="1"/>
            <a:r>
              <a:rPr lang="en-US" sz="1000"/>
              <a:t>Project the twice resampled image.</a:t>
            </a:r>
            <a:endParaRPr lang="en-US" sz="1000"/>
          </a:p>
          <a:p>
            <a:pPr lvl="1"/>
            <a:r>
              <a:rPr lang="en-US" sz="1000"/>
              <a:t>Blended image colors should match correctly on screen.</a:t>
            </a:r>
            <a:endParaRPr lang="en-US" sz="1000"/>
          </a:p>
          <a:p>
            <a:pPr lvl="1"/>
            <a:r>
              <a:rPr lang="en-US" sz="1000"/>
              <a:t>Pixel locations may not match physically.</a:t>
            </a:r>
            <a:endParaRPr lang="en-US" sz="1000"/>
          </a:p>
          <a:p>
            <a:pPr lvl="1"/>
            <a:endParaRPr lang="en-US" sz="1000"/>
          </a:p>
          <a:p>
            <a:pPr lvl="0"/>
            <a:endParaRPr lang="en-US" sz="1000"/>
          </a:p>
        </p:txBody>
      </p:sp>
      <p:pic>
        <p:nvPicPr>
          <p:cNvPr id="7" name="Content Placeholder 7" descr="Projector Calibration 02 1257x87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57200" y="1636776"/>
            <a:ext cx="4295715" cy="2990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/>
              <a:t>Pixel Ray Tracing for Close-Loop Optics</a:t>
            </a:r>
            <a:endParaRPr lang="en-US" sz="3200"/>
          </a:p>
        </p:txBody>
      </p:sp>
      <p:pic>
        <p:nvPicPr>
          <p:cNvPr id="9" name="Content Placeholder 8" descr="Ray Tracing - 02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86435" y="1337945"/>
            <a:ext cx="4791075" cy="3357880"/>
          </a:xfrm>
          <a:prstGeom prst="rect">
            <a:avLst/>
          </a:prstGeom>
        </p:spPr>
      </p:pic>
      <p:pic>
        <p:nvPicPr>
          <p:cNvPr id="5" name="Content Placeholder 4" descr="Figure-1_Ray-trace-diagram-of-Double-Gauss-Lens_f-1_EFL-4mm-1 Mod 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820" y="1394460"/>
            <a:ext cx="2378075" cy="14274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Content Placeholder 3" descr="Ray Tracing - 003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75985" y="2974975"/>
            <a:ext cx="2454275" cy="1771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2"/>
          <p:cNvSpPr txBox="1"/>
          <p:nvPr/>
        </p:nvSpPr>
        <p:spPr>
          <a:xfrm>
            <a:off x="989965" y="4967605"/>
            <a:ext cx="73126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600"/>
              <a:t>Close-Loop Optics: design, manufacturing, verification and defects examination</a:t>
            </a:r>
            <a:endParaRPr lang="en-US" sz="16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4" descr="3-Chip Sensor Projector - 002 974x82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57200" y="1511935"/>
            <a:ext cx="3026544" cy="256946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3-Chip Sensor or Imager </a:t>
            </a:r>
            <a:endParaRPr lang="en-US"/>
          </a:p>
        </p:txBody>
      </p:sp>
      <p:sp>
        <p:nvSpPr>
          <p:cNvPr id="7" name="Content Placeholder 6"/>
          <p:cNvSpPr/>
          <p:nvPr>
            <p:ph sz="half" idx="2"/>
          </p:nvPr>
        </p:nvSpPr>
        <p:spPr>
          <a:xfrm>
            <a:off x="3867150" y="1335405"/>
            <a:ext cx="4819650" cy="3777615"/>
          </a:xfrm>
        </p:spPr>
        <p:txBody>
          <a:bodyPr/>
          <a:p>
            <a:r>
              <a:rPr lang="en-US" sz="1800">
                <a:sym typeface="+mn-ea"/>
              </a:rPr>
              <a:t>Cameras with </a:t>
            </a:r>
            <a:r>
              <a:rPr lang="en-US" sz="1800"/>
              <a:t>3-chip sensors </a:t>
            </a:r>
            <a:endParaRPr lang="en-US" sz="1800"/>
          </a:p>
          <a:p>
            <a:pPr lvl="1"/>
            <a:r>
              <a:rPr lang="en-US" sz="1600"/>
              <a:t>Calibration</a:t>
            </a:r>
            <a:endParaRPr lang="en-US" sz="1600"/>
          </a:p>
          <a:p>
            <a:pPr lvl="2"/>
            <a:r>
              <a:rPr lang="en-US" sz="1400"/>
              <a:t>The 6-DOF mounting errors of the 3 chips</a:t>
            </a:r>
            <a:endParaRPr lang="en-US" sz="1400"/>
          </a:p>
          <a:p>
            <a:pPr lvl="2"/>
            <a:r>
              <a:rPr lang="en-US" sz="1400"/>
              <a:t>The distortion caused by the lens</a:t>
            </a:r>
            <a:endParaRPr lang="en-US" sz="1400"/>
          </a:p>
          <a:p>
            <a:pPr lvl="1"/>
            <a:r>
              <a:rPr lang="en-US" sz="1600"/>
              <a:t>Resample the captured images</a:t>
            </a:r>
            <a:endParaRPr lang="en-US" sz="1600"/>
          </a:p>
          <a:p>
            <a:pPr lvl="1"/>
            <a:r>
              <a:rPr lang="en-US" sz="1600">
                <a:sym typeface="+mn-ea"/>
              </a:rPr>
              <a:t>Display and save the distortion-free images</a:t>
            </a:r>
            <a:endParaRPr lang="en-US" sz="1600">
              <a:sym typeface="+mn-ea"/>
            </a:endParaRPr>
          </a:p>
          <a:p>
            <a:pPr lvl="1"/>
            <a:endParaRPr lang="en-US" sz="1600"/>
          </a:p>
          <a:p>
            <a:r>
              <a:rPr lang="en-US" sz="1800">
                <a:sym typeface="+mn-ea"/>
              </a:rPr>
              <a:t>Projectors with </a:t>
            </a:r>
            <a:r>
              <a:rPr lang="en-US" sz="1800"/>
              <a:t>3-chip imagers </a:t>
            </a:r>
            <a:endParaRPr lang="en-US" sz="1800"/>
          </a:p>
          <a:p>
            <a:pPr lvl="1"/>
            <a:r>
              <a:rPr lang="en-US" sz="1600"/>
              <a:t>Indirect calibration by one or two calibrated cameras</a:t>
            </a:r>
            <a:endParaRPr lang="en-US" sz="1600"/>
          </a:p>
          <a:p>
            <a:pPr lvl="1"/>
            <a:r>
              <a:rPr lang="en-US" sz="1600"/>
              <a:t>Resample the R,G,B channel images before projection</a:t>
            </a:r>
            <a:endParaRPr lang="en-US" sz="1600"/>
          </a:p>
          <a:p>
            <a:pPr lvl="1"/>
            <a:r>
              <a:rPr lang="en-US" sz="1600"/>
              <a:t>Show the distortion-free images on screen</a:t>
            </a:r>
            <a:endParaRPr lang="en-US" sz="1600"/>
          </a:p>
          <a:p>
            <a:endParaRPr lang="en-US" sz="1600"/>
          </a:p>
        </p:txBody>
      </p:sp>
      <p:sp>
        <p:nvSpPr>
          <p:cNvPr id="9" name="Text Box 8"/>
          <p:cNvSpPr txBox="1"/>
          <p:nvPr/>
        </p:nvSpPr>
        <p:spPr>
          <a:xfrm>
            <a:off x="1027430" y="1183005"/>
            <a:ext cx="38735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TIR</a:t>
            </a:r>
            <a:endParaRPr lang="en-US" sz="1000"/>
          </a:p>
        </p:txBody>
      </p:sp>
      <p:sp>
        <p:nvSpPr>
          <p:cNvPr id="8" name="Text Box 7"/>
          <p:cNvSpPr txBox="1"/>
          <p:nvPr/>
        </p:nvSpPr>
        <p:spPr>
          <a:xfrm>
            <a:off x="2331403" y="1183005"/>
            <a:ext cx="61277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X-Cube</a:t>
            </a:r>
            <a:endParaRPr lang="en-US" sz="1000"/>
          </a:p>
        </p:txBody>
      </p:sp>
      <p:sp>
        <p:nvSpPr>
          <p:cNvPr id="10" name="Rectangle 9"/>
          <p:cNvSpPr/>
          <p:nvPr/>
        </p:nvSpPr>
        <p:spPr>
          <a:xfrm>
            <a:off x="427990" y="1471295"/>
            <a:ext cx="1402715" cy="253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64055" y="1471295"/>
            <a:ext cx="1525905" cy="253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12" name="Content Placeholder 4" descr="Fringe tilt - 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95" y="4660900"/>
            <a:ext cx="790575" cy="45212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3" name="Straight Connector 12"/>
          <p:cNvCxnSpPr/>
          <p:nvPr/>
        </p:nvCxnSpPr>
        <p:spPr>
          <a:xfrm>
            <a:off x="1164590" y="3840480"/>
            <a:ext cx="0" cy="1010920"/>
          </a:xfrm>
          <a:prstGeom prst="line">
            <a:avLst/>
          </a:prstGeom>
          <a:ln w="952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4" descr="Fringe tilt - 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4660900"/>
            <a:ext cx="790575" cy="45212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Straight Connector 14"/>
          <p:cNvCxnSpPr/>
          <p:nvPr/>
        </p:nvCxnSpPr>
        <p:spPr>
          <a:xfrm>
            <a:off x="2736215" y="3847465"/>
            <a:ext cx="0" cy="1028700"/>
          </a:xfrm>
          <a:prstGeom prst="line">
            <a:avLst/>
          </a:prstGeom>
          <a:ln w="952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15"/>
          <p:cNvSpPr txBox="1"/>
          <p:nvPr/>
        </p:nvSpPr>
        <p:spPr>
          <a:xfrm>
            <a:off x="848043" y="5213985"/>
            <a:ext cx="43624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LCD</a:t>
            </a:r>
            <a:endParaRPr lang="en-US" sz="1000"/>
          </a:p>
        </p:txBody>
      </p:sp>
      <p:sp>
        <p:nvSpPr>
          <p:cNvPr id="17" name="Text Box 16"/>
          <p:cNvSpPr txBox="1"/>
          <p:nvPr/>
        </p:nvSpPr>
        <p:spPr>
          <a:xfrm>
            <a:off x="2478088" y="5213985"/>
            <a:ext cx="43624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000"/>
              <a:t>LCD</a:t>
            </a:r>
            <a:endParaRPr lang="en-US" sz="1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Multispectral Cameras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68725" y="1335405"/>
            <a:ext cx="4380865" cy="3777615"/>
          </a:xfrm>
        </p:spPr>
        <p:txBody>
          <a:bodyPr/>
          <a:p>
            <a:pPr marL="0" indent="0">
              <a:buNone/>
            </a:pPr>
            <a:r>
              <a:rPr lang="en-US" sz="1800"/>
              <a:t>Multispectral camera</a:t>
            </a:r>
            <a:endParaRPr lang="en-US" sz="1800"/>
          </a:p>
          <a:p>
            <a:r>
              <a:rPr lang="en-US" sz="1800"/>
              <a:t>Multiple sensor: B, G, R, Red edge, IR,Thermal, etc.</a:t>
            </a:r>
            <a:endParaRPr lang="en-US" sz="1800"/>
          </a:p>
          <a:p>
            <a:endParaRPr lang="en-US" sz="1800"/>
          </a:p>
          <a:p>
            <a:r>
              <a:rPr lang="en-US" sz="1800"/>
              <a:t>Calibration can make all the pixels of different sensors and spectrum be matched exactly at the accuracy of 1/1,000 pixel pitch or better.</a:t>
            </a:r>
            <a:endParaRPr lang="en-US" sz="1800"/>
          </a:p>
        </p:txBody>
      </p:sp>
      <p:pic>
        <p:nvPicPr>
          <p:cNvPr id="12" name="Content Placeholder 4" descr="Fringe tilt - 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9080000">
            <a:off x="2857500" y="1638935"/>
            <a:ext cx="790575" cy="452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Content Placeholder 4" descr="PARROT-SEQUOIA-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1106424"/>
            <a:ext cx="1837944" cy="183794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Content Placeholder 5" descr="ROCKY-MOUNTAIN-EJEMP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3044952"/>
            <a:ext cx="1837944" cy="183794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Virtual Sensors in Coordinate Systems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405"/>
            <a:ext cx="8004175" cy="3777615"/>
          </a:xfrm>
        </p:spPr>
        <p:txBody>
          <a:bodyPr/>
          <a:p>
            <a:r>
              <a:rPr lang="en-US"/>
              <a:t>Cartesian Coordinate System</a:t>
            </a:r>
            <a:endParaRPr lang="en-US"/>
          </a:p>
          <a:p>
            <a:endParaRPr lang="en-US"/>
          </a:p>
          <a:p>
            <a:r>
              <a:rPr lang="en-US"/>
              <a:t>Polar Coordinate System</a:t>
            </a:r>
            <a:endParaRPr lang="en-US"/>
          </a:p>
          <a:p>
            <a:endParaRPr lang="en-US"/>
          </a:p>
          <a:p>
            <a:r>
              <a:rPr lang="en-US"/>
              <a:t>Cylindrical and Spherical Coordinate System </a:t>
            </a:r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Typical Applications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3174"/>
            <a:ext cx="4032504" cy="3777503"/>
          </a:xfrm>
        </p:spPr>
        <p:txBody>
          <a:bodyPr/>
          <a:p>
            <a:r>
              <a:rPr lang="en-US" sz="1400">
                <a:cs typeface="+mn-lt"/>
                <a:sym typeface="+mn-ea"/>
              </a:rPr>
              <a:t>Non-touch 2D ruler.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  <a:sym typeface="+mn-ea"/>
              </a:rPr>
              <a:t>Non-touch 3D ruler.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  <a:sym typeface="+mn-ea"/>
              </a:rPr>
              <a:t>Angle measurement.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  <a:sym typeface="+mn-ea"/>
              </a:rPr>
              <a:t>Remote distance measurement.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Telecentric lens.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Hypercentric lens.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3D printer with DLP Light exposure.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HEL (High Energy Laser Beam Director).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Geometry verification.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Defect inspection.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Machine vision, 2D &amp; 3D.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Dual arm robot dual-view.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Urobot under water 3D measurement, rescure, repair.</a:t>
            </a:r>
            <a:endParaRPr lang="en-US" sz="1400">
              <a:cs typeface="+mn-lt"/>
            </a:endParaRPr>
          </a:p>
          <a:p>
            <a:r>
              <a:rPr lang="en-US" sz="1400">
                <a:ea typeface="SimSun" panose="02010600030101010101" pitchFamily="2" charset="-122"/>
                <a:cs typeface="+mn-lt"/>
              </a:rPr>
              <a:t>Warehouse dispatching and packaging.</a:t>
            </a:r>
            <a:endParaRPr lang="en-US" sz="1400">
              <a:ea typeface="SimSun" panose="02010600030101010101" pitchFamily="2" charset="-122"/>
              <a:cs typeface="+mn-lt"/>
            </a:endParaRPr>
          </a:p>
          <a:p>
            <a:r>
              <a:rPr lang="en-US" sz="1400">
                <a:sym typeface="+mn-ea"/>
              </a:rPr>
              <a:t>Robot palletizer</a:t>
            </a:r>
            <a:r>
              <a:rPr lang="en-US" sz="1400">
                <a:ea typeface="SimSun" panose="02010600030101010101" pitchFamily="2" charset="-122"/>
                <a:cs typeface="+mn-lt"/>
              </a:rPr>
              <a:t>.</a:t>
            </a:r>
            <a:endParaRPr lang="en-US" sz="1400">
              <a:ea typeface="SimSun" panose="02010600030101010101" pitchFamily="2" charset="-122"/>
              <a:cs typeface="+mn-lt"/>
            </a:endParaRPr>
          </a:p>
          <a:p>
            <a:r>
              <a:rPr lang="en-US" sz="1400">
                <a:ea typeface="SimSun" panose="02010600030101010101" pitchFamily="2" charset="-122"/>
                <a:cs typeface="+mn-lt"/>
              </a:rPr>
              <a:t>Production line part recognization, pickup.</a:t>
            </a:r>
            <a:endParaRPr lang="en-US" sz="1400">
              <a:ea typeface="SimSun" panose="02010600030101010101" pitchFamily="2" charset="-122"/>
              <a:cs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183174"/>
            <a:ext cx="4032504" cy="3777503"/>
          </a:xfrm>
        </p:spPr>
        <p:txBody>
          <a:bodyPr/>
          <a:p>
            <a:r>
              <a:rPr lang="en-US" sz="1400">
                <a:cs typeface="+mn-lt"/>
              </a:rPr>
              <a:t>Projector. 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Short-throw TV.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Laser MEMS projector.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Laser Imager.</a:t>
            </a:r>
            <a:endParaRPr lang="en-US" sz="1400">
              <a:cs typeface="+mn-lt"/>
            </a:endParaRPr>
          </a:p>
          <a:p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Prepress exposure.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Circuit board exposure.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Airborne survey and measurement.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UAV camera image stabilization.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UAV ground target tracking.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Marine hydrology</a:t>
            </a:r>
            <a:r>
              <a:rPr lang="en-US" altLang="zh-CN" sz="1400">
                <a:ea typeface="SimSun" panose="02010600030101010101" pitchFamily="2" charset="-122"/>
                <a:cs typeface="+mn-lt"/>
              </a:rPr>
              <a:t>,</a:t>
            </a:r>
            <a:r>
              <a:rPr lang="zh-CN" altLang="en-US" sz="1400">
                <a:ea typeface="SimSun" panose="02010600030101010101" pitchFamily="2" charset="-122"/>
                <a:cs typeface="+mn-lt"/>
              </a:rPr>
              <a:t>hydrogeololgy</a:t>
            </a:r>
            <a:r>
              <a:rPr lang="en-US" sz="1400">
                <a:cs typeface="+mn-lt"/>
              </a:rPr>
              <a:t>.</a:t>
            </a:r>
            <a:endParaRPr lang="en-US" sz="1400">
              <a:cs typeface="+mn-lt"/>
            </a:endParaRPr>
          </a:p>
          <a:p>
            <a:r>
              <a:rPr lang="en-US" sz="1400">
                <a:cs typeface="+mn-lt"/>
              </a:rPr>
              <a:t>Biology cell microscope.</a:t>
            </a:r>
            <a:endParaRPr lang="en-US" sz="1400">
              <a:cs typeface="+mn-lt"/>
            </a:endParaRPr>
          </a:p>
          <a:p>
            <a:endParaRPr lang="en-US" sz="1400">
              <a:cs typeface="+mn-lt"/>
            </a:endParaRPr>
          </a:p>
          <a:p>
            <a:endParaRPr lang="en-US" sz="1400">
              <a:cs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Picture 27" descr="Glass Inspection - 01 - 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1651635"/>
            <a:ext cx="1614805" cy="1153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600"/>
              <a:t>Glass Quality Inspection</a:t>
            </a:r>
            <a:endParaRPr lang="en-US" sz="3600"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1911985" y="2225040"/>
            <a:ext cx="896620" cy="55880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1"/>
          <p:cNvSpPr txBox="1"/>
          <p:nvPr/>
        </p:nvSpPr>
        <p:spPr>
          <a:xfrm>
            <a:off x="1838643" y="2474913"/>
            <a:ext cx="2762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Z</a:t>
            </a:r>
            <a:endParaRPr lang="en-US" sz="1200">
              <a:solidFill>
                <a:srgbClr val="00B0F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806700" y="2228215"/>
            <a:ext cx="85153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808605" y="1568450"/>
            <a:ext cx="0" cy="66675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36"/>
          <p:cNvSpPr txBox="1"/>
          <p:nvPr/>
        </p:nvSpPr>
        <p:spPr>
          <a:xfrm>
            <a:off x="2566353" y="1485265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Y</a:t>
            </a:r>
            <a:endParaRPr lang="en-US" sz="1200">
              <a:solidFill>
                <a:srgbClr val="00B0F0"/>
              </a:solidFill>
            </a:endParaRPr>
          </a:p>
        </p:txBody>
      </p:sp>
      <p:sp>
        <p:nvSpPr>
          <p:cNvPr id="38" name="Text Box 37"/>
          <p:cNvSpPr txBox="1"/>
          <p:nvPr/>
        </p:nvSpPr>
        <p:spPr>
          <a:xfrm>
            <a:off x="2784316" y="2224723"/>
            <a:ext cx="2673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0</a:t>
            </a:r>
            <a:endParaRPr lang="en-US" sz="1200">
              <a:solidFill>
                <a:srgbClr val="00B0F0"/>
              </a:solidFill>
            </a:endParaRPr>
          </a:p>
        </p:txBody>
      </p:sp>
      <p:sp>
        <p:nvSpPr>
          <p:cNvPr id="39" name="Text Box 38"/>
          <p:cNvSpPr txBox="1"/>
          <p:nvPr/>
        </p:nvSpPr>
        <p:spPr>
          <a:xfrm>
            <a:off x="3426301" y="2235359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X</a:t>
            </a:r>
            <a:endParaRPr lang="en-US" sz="1200">
              <a:solidFill>
                <a:srgbClr val="00B0F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517015" y="2781935"/>
            <a:ext cx="403225" cy="25209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1467803" y="2646998"/>
            <a:ext cx="3054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ln>
                  <a:noFill/>
                </a:ln>
                <a:solidFill>
                  <a:schemeClr val="tx1"/>
                </a:solidFill>
              </a:rPr>
              <a:t>Z'</a:t>
            </a:r>
            <a:endParaRPr lang="en-US" sz="1200">
              <a:ln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633980" y="2056130"/>
            <a:ext cx="354330" cy="339725"/>
            <a:chOff x="935" y="3992"/>
            <a:chExt cx="558" cy="535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211" y="3992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211" y="4311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>
              <a:off x="1385" y="4150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>
              <a:off x="1043" y="4150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2"/>
          <p:cNvSpPr/>
          <p:nvPr/>
        </p:nvSpPr>
        <p:spPr>
          <a:xfrm>
            <a:off x="661670" y="4557395"/>
            <a:ext cx="4032250" cy="57213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8" name="Text Box 7"/>
          <p:cNvSpPr txBox="1"/>
          <p:nvPr/>
        </p:nvSpPr>
        <p:spPr>
          <a:xfrm>
            <a:off x="763905" y="4423410"/>
            <a:ext cx="35947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>
                <a:sym typeface="+mn-ea"/>
              </a:rPr>
              <a:t>Glass thickness and defects detection</a:t>
            </a:r>
            <a:endParaRPr lang="en-US" sz="1600">
              <a:sym typeface="+mn-ea"/>
            </a:endParaRPr>
          </a:p>
        </p:txBody>
      </p:sp>
      <p:pic>
        <p:nvPicPr>
          <p:cNvPr id="10" name="Picture 9" descr="Fringes - V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75" y="1568450"/>
            <a:ext cx="1362710" cy="1037590"/>
          </a:xfrm>
          <a:prstGeom prst="rect">
            <a:avLst/>
          </a:prstGeom>
        </p:spPr>
      </p:pic>
      <p:sp>
        <p:nvSpPr>
          <p:cNvPr id="11" name="Cube 10"/>
          <p:cNvSpPr/>
          <p:nvPr/>
        </p:nvSpPr>
        <p:spPr>
          <a:xfrm rot="3780000">
            <a:off x="5854700" y="3081020"/>
            <a:ext cx="815340" cy="841375"/>
          </a:xfrm>
          <a:prstGeom prst="cube">
            <a:avLst>
              <a:gd name="adj" fmla="val 6122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252845" y="2089785"/>
            <a:ext cx="483870" cy="126746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445125" y="3405505"/>
            <a:ext cx="761365" cy="6096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20" descr="Camera with Fringe - 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60000">
            <a:off x="4677410" y="3204845"/>
            <a:ext cx="640080" cy="62707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" name="Group 15"/>
          <p:cNvGrpSpPr/>
          <p:nvPr/>
        </p:nvGrpSpPr>
        <p:grpSpPr>
          <a:xfrm rot="3840000">
            <a:off x="6045835" y="3251200"/>
            <a:ext cx="354330" cy="339725"/>
            <a:chOff x="935" y="3992"/>
            <a:chExt cx="558" cy="53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211" y="3992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211" y="4311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1385" y="4150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>
              <a:off x="1043" y="4150"/>
              <a:ext cx="0" cy="21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21"/>
          <p:cNvSpPr txBox="1"/>
          <p:nvPr/>
        </p:nvSpPr>
        <p:spPr>
          <a:xfrm>
            <a:off x="4703445" y="4423410"/>
            <a:ext cx="354965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>
                <a:sym typeface="+mn-ea"/>
              </a:rPr>
              <a:t>Glass surface smoothness inspection</a:t>
            </a:r>
            <a:endParaRPr lang="en-US" sz="1600">
              <a:sym typeface="+mn-ea"/>
            </a:endParaRPr>
          </a:p>
        </p:txBody>
      </p:sp>
      <p:pic>
        <p:nvPicPr>
          <p:cNvPr id="9" name="Content Placeholder 8" descr="Glass Inspection - 02"/>
          <p:cNvPicPr>
            <a:picLocks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27100" y="2968625"/>
            <a:ext cx="589915" cy="54419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" name="Picture 37" descr="p1-640x640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410" y="1222375"/>
            <a:ext cx="1034415" cy="1034415"/>
          </a:xfrm>
          <a:prstGeom prst="rect">
            <a:avLst/>
          </a:prstGeom>
        </p:spPr>
      </p:pic>
      <p:pic>
        <p:nvPicPr>
          <p:cNvPr id="26" name="Picture 25" descr="Fringe tilt - 001-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95" y="3719830"/>
            <a:ext cx="2120265" cy="1191260"/>
          </a:xfrm>
          <a:prstGeom prst="rect">
            <a:avLst/>
          </a:prstGeom>
        </p:spPr>
      </p:pic>
      <p:pic>
        <p:nvPicPr>
          <p:cNvPr id="25" name="Content Placeholder 24" descr="Camera 04-mod 03V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6200000">
            <a:off x="2297430" y="1386205"/>
            <a:ext cx="367030" cy="86487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/>
        </p:nvSpPr>
        <p:spPr>
          <a:xfrm>
            <a:off x="2972435" y="1297305"/>
            <a:ext cx="5350510" cy="4036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Camera calibration</a:t>
            </a:r>
            <a:endParaRPr lang="en-US" sz="14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Set the FSM </a:t>
            </a:r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pitch, yaw angular position to (</a:t>
            </a:r>
            <a:r>
              <a:rPr lang="en-US" sz="1200" dirty="0" smtClean="0">
                <a:latin typeface="Symbol" panose="05050102010706020507" pitchFamily="18" charset="2"/>
                <a:cs typeface="Times New Roman" panose="02020603050405020304" pitchFamily="2" charset="0"/>
                <a:sym typeface="+mn-ea"/>
              </a:rPr>
              <a:t>a, b</a:t>
            </a:r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) = (0, 0)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Calibrate the camera to get the Pixel Rays and the Virtual Sensor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4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FSM calibration</a:t>
            </a:r>
            <a:endParaRPr lang="en-US" sz="14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Capture images with the FSM at different angles (</a:t>
            </a:r>
            <a:r>
              <a:rPr lang="en-US" sz="1200" dirty="0" smtClean="0">
                <a:latin typeface="Symbol" panose="05050102010706020507" pitchFamily="18" charset="2"/>
                <a:cs typeface="Times New Roman" panose="02020603050405020304" pitchFamily="2" charset="0"/>
              </a:rPr>
              <a:t>a, b</a:t>
            </a:r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Using the images, get the SOV (Sight of View) locations (x, y, z) and the image rotate angles (</a:t>
            </a:r>
            <a:r>
              <a:rPr lang="en-US" sz="1200" dirty="0" smtClean="0">
                <a:latin typeface="Symbol" panose="05050102010706020507" pitchFamily="18" charset="2"/>
                <a:cs typeface="Times New Roman" panose="02020603050405020304" pitchFamily="2" charset="0"/>
              </a:rPr>
              <a:t>q</a:t>
            </a:r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Using the location data to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2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Get the FSM rotation center on the world coordinate system</a:t>
            </a:r>
            <a:endParaRPr lang="en-US" sz="1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2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Get the normal vector matrix of the mirror surface on the world coordinate system</a:t>
            </a:r>
            <a:endParaRPr lang="en-US" sz="1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Fit the error distribution matrix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4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 FSM error model and error compensation</a:t>
            </a:r>
            <a:endParaRPr lang="en-US" sz="14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Accurately point the light/beam to the target (for light pointing applications)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Accurately get the target angular direction(for target tracking applications)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8" name="Parallelogram 17"/>
          <p:cNvSpPr/>
          <p:nvPr/>
        </p:nvSpPr>
        <p:spPr>
          <a:xfrm rot="7680000" flipH="1">
            <a:off x="1035050" y="4145915"/>
            <a:ext cx="400050" cy="337820"/>
          </a:xfrm>
          <a:prstGeom prst="parallelogram">
            <a:avLst>
              <a:gd name="adj" fmla="val 42577"/>
            </a:avLst>
          </a:prstGeom>
          <a:solidFill>
            <a:schemeClr val="bg2">
              <a:lumMod val="20000"/>
              <a:lumOff val="80000"/>
              <a:alpha val="55000"/>
            </a:schemeClr>
          </a:solidFill>
          <a:ln w="31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FSM Calibration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224280" y="1816735"/>
            <a:ext cx="5080" cy="2504440"/>
          </a:xfrm>
          <a:prstGeom prst="straightConnector1">
            <a:avLst/>
          </a:prstGeom>
          <a:ln>
            <a:solidFill>
              <a:srgbClr val="002060"/>
            </a:solidFill>
            <a:prstDash val="dashDot"/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36345" y="1818640"/>
            <a:ext cx="480060" cy="0"/>
          </a:xfrm>
          <a:prstGeom prst="straightConnector1">
            <a:avLst/>
          </a:prstGeom>
          <a:ln>
            <a:solidFill>
              <a:srgbClr val="00206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224280" y="1261110"/>
            <a:ext cx="115570" cy="554355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79450" y="1815465"/>
            <a:ext cx="542290" cy="495935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333625" y="1431925"/>
            <a:ext cx="1270" cy="20574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093595" y="2004695"/>
            <a:ext cx="174625" cy="26098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236345" y="3657600"/>
            <a:ext cx="128270" cy="669290"/>
          </a:xfrm>
          <a:prstGeom prst="straightConnector1">
            <a:avLst/>
          </a:prstGeom>
          <a:ln>
            <a:solidFill>
              <a:srgbClr val="00B05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394970" y="4140200"/>
            <a:ext cx="837565" cy="186690"/>
          </a:xfrm>
          <a:prstGeom prst="straightConnector1">
            <a:avLst/>
          </a:prstGeom>
          <a:ln>
            <a:solidFill>
              <a:srgbClr val="00B05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731520" y="4326890"/>
            <a:ext cx="504825" cy="572135"/>
          </a:xfrm>
          <a:prstGeom prst="straightConnector1">
            <a:avLst/>
          </a:prstGeom>
          <a:ln>
            <a:solidFill>
              <a:srgbClr val="00B05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909445" y="1417320"/>
            <a:ext cx="35877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O</a:t>
            </a:r>
            <a:r>
              <a:rPr lang="en-US" sz="1200" baseline="-25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C</a:t>
            </a:r>
            <a:endParaRPr lang="en-US" sz="1200" baseline="-25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91895" y="1925955"/>
            <a:ext cx="3810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O</a:t>
            </a:r>
            <a:r>
              <a:rPr lang="en-US" sz="1200" baseline="-25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M</a:t>
            </a:r>
            <a:endParaRPr lang="en-US" sz="1200" baseline="-25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225550" y="1819910"/>
            <a:ext cx="270510" cy="194310"/>
          </a:xfrm>
          <a:prstGeom prst="straightConnector1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 Box 7"/>
          <p:cNvSpPr txBox="1"/>
          <p:nvPr/>
        </p:nvSpPr>
        <p:spPr>
          <a:xfrm>
            <a:off x="1339850" y="1206500"/>
            <a:ext cx="5784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 (</a:t>
            </a:r>
            <a:r>
              <a:rPr lang="en-US" sz="1200" dirty="0" smtClean="0">
                <a:latin typeface="Symbol" panose="05050102010706020507" pitchFamily="18" charset="2"/>
                <a:cs typeface="Times New Roman" panose="02020603050405020304" pitchFamily="2" charset="0"/>
                <a:sym typeface="+mn-ea"/>
              </a:rPr>
              <a:t>a, b</a:t>
            </a:r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)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10" name="TextBox 57"/>
          <p:cNvSpPr txBox="1"/>
          <p:nvPr/>
        </p:nvSpPr>
        <p:spPr>
          <a:xfrm>
            <a:off x="288290" y="1235710"/>
            <a:ext cx="48704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FSM</a:t>
            </a:r>
            <a:endParaRPr lang="en-US" sz="1200" baseline="-25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2" name="TextBox 57"/>
          <p:cNvSpPr txBox="1"/>
          <p:nvPr/>
        </p:nvSpPr>
        <p:spPr>
          <a:xfrm>
            <a:off x="2203450" y="2004695"/>
            <a:ext cx="657860" cy="3956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Camera</a:t>
            </a:r>
            <a:endParaRPr lang="en-US" sz="12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 baseline="-25000" dirty="0">
                <a:latin typeface="Times New Roman" panose="02020603050405020304" pitchFamily="2" charset="0"/>
                <a:cs typeface="Times New Roman" panose="02020603050405020304" pitchFamily="2" charset="0"/>
              </a:rPr>
              <a:t>or HEL</a:t>
            </a:r>
            <a:endParaRPr lang="en-US" sz="1200" baseline="-25000" dirty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3" name="TextBox 57"/>
          <p:cNvSpPr txBox="1"/>
          <p:nvPr/>
        </p:nvSpPr>
        <p:spPr>
          <a:xfrm>
            <a:off x="2037080" y="4235450"/>
            <a:ext cx="4876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LCD</a:t>
            </a:r>
            <a:endParaRPr lang="en-US" sz="1200" baseline="-25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6" name="TextBox 57"/>
          <p:cNvSpPr txBox="1"/>
          <p:nvPr/>
        </p:nvSpPr>
        <p:spPr>
          <a:xfrm>
            <a:off x="491490" y="2877820"/>
            <a:ext cx="48704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SOV</a:t>
            </a:r>
            <a:endParaRPr lang="en-US" sz="1200" baseline="-25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1" name="TextBox 57"/>
          <p:cNvSpPr txBox="1"/>
          <p:nvPr/>
        </p:nvSpPr>
        <p:spPr>
          <a:xfrm>
            <a:off x="1759585" y="4631055"/>
            <a:ext cx="57531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FOV</a:t>
            </a:r>
            <a:endParaRPr lang="en-US" sz="1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@</a:t>
            </a:r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</a:t>
            </a:r>
            <a:r>
              <a:rPr lang="en-US" sz="1000" dirty="0" smtClean="0">
                <a:latin typeface="Symbol" panose="05050102010706020507" pitchFamily="18" charset="2"/>
                <a:cs typeface="Times New Roman" panose="02020603050405020304" pitchFamily="2" charset="0"/>
                <a:sym typeface="+mn-ea"/>
              </a:rPr>
              <a:t>0, 0</a:t>
            </a:r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)</a:t>
            </a:r>
            <a:endParaRPr lang="en-US" sz="1000" baseline="-25000" dirty="0" smtClean="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22" name="TextBox 57"/>
          <p:cNvSpPr txBox="1"/>
          <p:nvPr/>
        </p:nvSpPr>
        <p:spPr>
          <a:xfrm>
            <a:off x="177165" y="4756785"/>
            <a:ext cx="5981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FOV</a:t>
            </a:r>
            <a:endParaRPr lang="en-US" sz="1000" dirty="0" smtClean="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algn="l"/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@</a:t>
            </a:r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(</a:t>
            </a:r>
            <a:r>
              <a:rPr lang="en-US" sz="1000" dirty="0" smtClean="0">
                <a:latin typeface="Symbol" panose="05050102010706020507" pitchFamily="18" charset="2"/>
                <a:cs typeface="Times New Roman" panose="02020603050405020304" pitchFamily="2" charset="0"/>
                <a:sym typeface="+mn-ea"/>
              </a:rPr>
              <a:t>a, b</a:t>
            </a:r>
            <a:r>
              <a:rPr lang="en-US" sz="1000" dirty="0" smtClean="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)</a:t>
            </a:r>
            <a:endParaRPr lang="en-US" sz="1000" baseline="-25000" dirty="0" smtClean="0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1705610" y="1818005"/>
            <a:ext cx="331470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58"/>
          <p:cNvSpPr txBox="1"/>
          <p:nvPr/>
        </p:nvSpPr>
        <p:spPr>
          <a:xfrm>
            <a:off x="1435735" y="3602355"/>
            <a:ext cx="3860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O</a:t>
            </a:r>
            <a:r>
              <a:rPr lang="en-US" sz="1200" baseline="-25000" dirty="0" smtClean="0">
                <a:latin typeface="Times New Roman" panose="02020603050405020304" pitchFamily="2" charset="0"/>
                <a:cs typeface="Times New Roman" panose="02020603050405020304" pitchFamily="2" charset="0"/>
              </a:rPr>
              <a:t>W</a:t>
            </a:r>
            <a:endParaRPr lang="en-US" sz="1200" baseline="-25000" dirty="0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43" name="Parallelogram 42"/>
          <p:cNvSpPr/>
          <p:nvPr/>
        </p:nvSpPr>
        <p:spPr>
          <a:xfrm rot="8580000" flipH="1">
            <a:off x="425450" y="4288155"/>
            <a:ext cx="400050" cy="337820"/>
          </a:xfrm>
          <a:prstGeom prst="parallelogram">
            <a:avLst>
              <a:gd name="adj" fmla="val 42577"/>
            </a:avLst>
          </a:prstGeom>
          <a:solidFill>
            <a:schemeClr val="bg2">
              <a:lumMod val="20000"/>
              <a:lumOff val="80000"/>
              <a:alpha val="55000"/>
            </a:schemeClr>
          </a:solidFill>
          <a:ln w="31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613410" y="1818640"/>
            <a:ext cx="608330" cy="2668270"/>
          </a:xfrm>
          <a:prstGeom prst="straightConnector1">
            <a:avLst/>
          </a:prstGeom>
          <a:ln>
            <a:solidFill>
              <a:srgbClr val="002060"/>
            </a:solidFill>
            <a:prstDash val="dashDot"/>
            <a:headEnd type="none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560705" y="4511675"/>
            <a:ext cx="117475" cy="41783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1" idx="1"/>
          </p:cNvCxnSpPr>
          <p:nvPr/>
        </p:nvCxnSpPr>
        <p:spPr>
          <a:xfrm>
            <a:off x="1271905" y="4368800"/>
            <a:ext cx="487680" cy="461645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Galvo Calibration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405"/>
            <a:ext cx="6395720" cy="3777615"/>
          </a:xfrm>
        </p:spPr>
        <p:txBody>
          <a:bodyPr/>
          <a:p>
            <a:r>
              <a:rPr lang="en-US" sz="1800"/>
              <a:t>Galvos calibration</a:t>
            </a:r>
            <a:r>
              <a:rPr lang="en-US" sz="1800">
                <a:sym typeface="+mn-ea"/>
              </a:rPr>
              <a:t> with a calibrated camera</a:t>
            </a:r>
            <a:endParaRPr lang="en-US" sz="1800"/>
          </a:p>
          <a:p>
            <a:pPr lvl="1"/>
            <a:r>
              <a:rPr lang="en-US" sz="1600"/>
              <a:t>Intensity controllable </a:t>
            </a:r>
            <a:r>
              <a:rPr lang="en-US" sz="1600">
                <a:sym typeface="+mn-ea"/>
              </a:rPr>
              <a:t>LED/Laser </a:t>
            </a:r>
            <a:r>
              <a:rPr lang="en-US" sz="1600"/>
              <a:t>light sources</a:t>
            </a:r>
            <a:endParaRPr lang="en-US" sz="1600"/>
          </a:p>
          <a:p>
            <a:pPr lvl="1"/>
            <a:r>
              <a:rPr lang="en-US" sz="1600"/>
              <a:t>Line and field scanning of galvo mirrors</a:t>
            </a:r>
            <a:endParaRPr lang="en-US" sz="1600"/>
          </a:p>
          <a:p>
            <a:pPr lvl="1"/>
            <a:endParaRPr lang="en-US" sz="1600"/>
          </a:p>
          <a:p>
            <a:pPr lvl="0"/>
            <a:r>
              <a:rPr lang="en-US" sz="1800"/>
              <a:t>Pattern Engine</a:t>
            </a:r>
            <a:endParaRPr lang="en-US" sz="1800"/>
          </a:p>
          <a:p>
            <a:pPr lvl="1"/>
            <a:r>
              <a:rPr lang="en-US" sz="1600"/>
              <a:t>The combination of light intensity and the galvo line/field scanning can generate fringe patterns</a:t>
            </a:r>
            <a:endParaRPr lang="en-US" sz="1600"/>
          </a:p>
          <a:p>
            <a:pPr lvl="1"/>
            <a:endParaRPr lang="en-US" sz="1600"/>
          </a:p>
          <a:p>
            <a:pPr lvl="0"/>
            <a:r>
              <a:rPr lang="en-US" sz="1800"/>
              <a:t>Laser Doppler Vibrometer (LDV)</a:t>
            </a:r>
            <a:endParaRPr lang="en-US" sz="1800"/>
          </a:p>
          <a:p>
            <a:pPr lvl="1"/>
            <a:r>
              <a:rPr lang="en-US" sz="1600"/>
              <a:t>3D Continuous Scan Laser Doppler Vibrometer (3D CSLDV)</a:t>
            </a:r>
            <a:endParaRPr lang="en-US" sz="1600"/>
          </a:p>
          <a:p>
            <a:pPr lvl="1"/>
            <a:endParaRPr lang="en-US" sz="1600"/>
          </a:p>
          <a:p>
            <a:pPr lvl="0"/>
            <a:r>
              <a:rPr lang="en-US" sz="1800">
                <a:sym typeface="+mn-ea"/>
              </a:rPr>
              <a:t>Laser Scanning </a:t>
            </a:r>
            <a:r>
              <a:rPr lang="en-US" sz="1800"/>
              <a:t>Confocal Microscope</a:t>
            </a:r>
            <a:endParaRPr lang="en-US" sz="1800"/>
          </a:p>
          <a:p>
            <a:pPr lvl="0"/>
            <a:endParaRPr lang="en-US" sz="1800"/>
          </a:p>
          <a:p>
            <a:pPr lvl="0"/>
            <a:r>
              <a:rPr lang="en-US" sz="1800"/>
              <a:t>3D Printer </a:t>
            </a:r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pic>
        <p:nvPicPr>
          <p:cNvPr id="7" name="Picture 6" descr="Galvo with F-Theta - 001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4185" y="3415030"/>
            <a:ext cx="821690" cy="825500"/>
          </a:xfrm>
          <a:prstGeom prst="rect">
            <a:avLst/>
          </a:prstGeom>
        </p:spPr>
      </p:pic>
      <p:pic>
        <p:nvPicPr>
          <p:cNvPr id="8" name="Picture 7" descr="Galvo with F-Theta - 002-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765" y="3415030"/>
            <a:ext cx="915035" cy="823595"/>
          </a:xfrm>
          <a:prstGeom prst="rect">
            <a:avLst/>
          </a:prstGeom>
        </p:spPr>
      </p:pic>
      <p:pic>
        <p:nvPicPr>
          <p:cNvPr id="4" name="Content Placeholder 3" descr="C-506-mount1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99605" y="1183005"/>
            <a:ext cx="1183005" cy="1179195"/>
          </a:xfrm>
          <a:prstGeom prst="rect">
            <a:avLst/>
          </a:prstGeom>
        </p:spPr>
      </p:pic>
      <p:sp>
        <p:nvSpPr>
          <p:cNvPr id="22" name="Text Box 21"/>
          <p:cNvSpPr txBox="1"/>
          <p:nvPr/>
        </p:nvSpPr>
        <p:spPr>
          <a:xfrm>
            <a:off x="7468870" y="2395855"/>
            <a:ext cx="71374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>
                <a:sym typeface="+mn-ea"/>
              </a:rPr>
              <a:t>Galvo</a:t>
            </a:r>
            <a:endParaRPr lang="en-US" sz="1600"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53555" y="4448810"/>
            <a:ext cx="184785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600">
                <a:sym typeface="+mn-ea"/>
              </a:rPr>
              <a:t>Galvo with f-</a:t>
            </a:r>
            <a:r>
              <a:rPr lang="en-US" sz="1600">
                <a:latin typeface="Symbol" panose="05050102010706020507" charset="0"/>
                <a:cs typeface="Symbol" panose="05050102010706020507" charset="0"/>
                <a:sym typeface="+mn-ea"/>
              </a:rPr>
              <a:t>q</a:t>
            </a:r>
            <a:r>
              <a:rPr lang="en-US" sz="1600">
                <a:sym typeface="+mn-ea"/>
              </a:rPr>
              <a:t> lens</a:t>
            </a:r>
            <a:endParaRPr lang="en-US" sz="1600">
              <a:sym typeface="+mn-e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600">
                <a:sym typeface="+mn-ea"/>
              </a:rPr>
              <a:t>Phase Measuring Deflectometry (PMD</a:t>
            </a:r>
            <a:r>
              <a:rPr lang="en-US" sz="3600"/>
              <a:t>)</a:t>
            </a:r>
            <a:endParaRPr lang="en-US" sz="36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31820" y="1329690"/>
            <a:ext cx="5671185" cy="3777615"/>
          </a:xfrm>
        </p:spPr>
        <p:txBody>
          <a:bodyPr/>
          <a:p>
            <a:r>
              <a:rPr lang="en-US" sz="1600"/>
              <a:t>Calibration </a:t>
            </a:r>
            <a:endParaRPr lang="en-US" sz="1600"/>
          </a:p>
          <a:p>
            <a:pPr lvl="1"/>
            <a:r>
              <a:rPr lang="en-US" sz="1400"/>
              <a:t>Using a first surface mirror as the reference</a:t>
            </a:r>
            <a:endParaRPr lang="en-US" sz="1400"/>
          </a:p>
          <a:p>
            <a:pPr lvl="1"/>
            <a:r>
              <a:rPr lang="en-US" sz="1400"/>
              <a:t>Get the Pixel Ray Vector Set</a:t>
            </a:r>
            <a:endParaRPr lang="en-US" sz="1400"/>
          </a:p>
          <a:p>
            <a:pPr lvl="1"/>
            <a:endParaRPr lang="en-US" sz="1400"/>
          </a:p>
          <a:p>
            <a:r>
              <a:rPr lang="en-US" sz="1600"/>
              <a:t>Measurement </a:t>
            </a:r>
            <a:endParaRPr lang="en-US" sz="1600"/>
          </a:p>
          <a:p>
            <a:pPr lvl="1"/>
            <a:r>
              <a:rPr lang="en-US" sz="1400"/>
              <a:t>Specular free-form surface</a:t>
            </a:r>
            <a:endParaRPr lang="en-US" sz="1400"/>
          </a:p>
          <a:p>
            <a:pPr lvl="1"/>
            <a:r>
              <a:rPr lang="en-US" sz="1400"/>
              <a:t>Sub-nano accuracy</a:t>
            </a:r>
            <a:endParaRPr lang="en-US" sz="1400"/>
          </a:p>
          <a:p>
            <a:pPr lvl="1"/>
            <a:r>
              <a:rPr lang="en-US" sz="1400"/>
              <a:t>Compare with the design CAD</a:t>
            </a:r>
            <a:endParaRPr lang="en-US" sz="1400"/>
          </a:p>
          <a:p>
            <a:pPr lvl="1"/>
            <a:endParaRPr lang="en-US" sz="1400"/>
          </a:p>
          <a:p>
            <a:pPr lvl="0"/>
            <a:r>
              <a:rPr lang="en-US" sz="1600"/>
              <a:t>Surface defects detection</a:t>
            </a:r>
            <a:endParaRPr lang="en-US" sz="1600"/>
          </a:p>
          <a:p>
            <a:pPr lvl="1"/>
            <a:r>
              <a:rPr lang="en-US" sz="1400"/>
              <a:t>Mirror or glass surface</a:t>
            </a:r>
            <a:endParaRPr lang="en-US" sz="1400"/>
          </a:p>
          <a:p>
            <a:pPr lvl="1"/>
            <a:r>
              <a:rPr lang="en-US" sz="1400"/>
              <a:t>Compare with standard products for surface differential</a:t>
            </a:r>
            <a:endParaRPr lang="en-US" sz="1400"/>
          </a:p>
          <a:p>
            <a:pPr lvl="1"/>
            <a:r>
              <a:rPr lang="en-US" sz="1400"/>
              <a:t>Areas with high frequency variations</a:t>
            </a:r>
            <a:endParaRPr lang="en-US" sz="1400"/>
          </a:p>
          <a:p>
            <a:pPr lvl="1"/>
            <a:endParaRPr lang="en-US" sz="1400"/>
          </a:p>
          <a:p>
            <a:endParaRPr lang="en-US" sz="1400"/>
          </a:p>
        </p:txBody>
      </p:sp>
      <p:pic>
        <p:nvPicPr>
          <p:cNvPr id="5" name="Content Placeholder 4" descr="PMD - 00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09295" y="1183005"/>
            <a:ext cx="2175510" cy="377507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Precision Balls for Indirect Calibrations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33400" y="1640840"/>
            <a:ext cx="1799590" cy="1383030"/>
            <a:chOff x="1545" y="3041"/>
            <a:chExt cx="2834" cy="2178"/>
          </a:xfrm>
        </p:grpSpPr>
        <p:pic>
          <p:nvPicPr>
            <p:cNvPr id="6" name="Picture 86019" descr="Vector Cross Product - 0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45" y="3041"/>
              <a:ext cx="2835" cy="217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1140" name="Text Box 4"/>
            <p:cNvSpPr/>
            <p:nvPr/>
          </p:nvSpPr>
          <p:spPr>
            <a:xfrm>
              <a:off x="1707" y="3120"/>
              <a:ext cx="822" cy="5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600" dirty="0">
                  <a:ea typeface="SimSun" panose="02010600030101010101" pitchFamily="2" charset="-122"/>
                </a:rPr>
                <a:t>V</a:t>
              </a:r>
              <a:r>
                <a:rPr lang="en-US" altLang="x-none" sz="1600" baseline="-25000" dirty="0">
                  <a:ea typeface="SimSun" panose="02010600030101010101" pitchFamily="2" charset="-122"/>
                </a:rPr>
                <a:t>N</a:t>
              </a:r>
              <a:endParaRPr lang="en-US" altLang="x-none" sz="1600" baseline="-25000" dirty="0">
                <a:ea typeface="SimSun" panose="02010600030101010101" pitchFamily="2" charset="-122"/>
              </a:endParaRPr>
            </a:p>
          </p:txBody>
        </p:sp>
        <p:sp>
          <p:nvSpPr>
            <p:cNvPr id="7" name="Text Box 4"/>
            <p:cNvSpPr/>
            <p:nvPr/>
          </p:nvSpPr>
          <p:spPr>
            <a:xfrm>
              <a:off x="2529" y="3290"/>
              <a:ext cx="693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200" dirty="0">
                  <a:ea typeface="SimSun" panose="02010600030101010101" pitchFamily="2" charset="-122"/>
                </a:rPr>
                <a:t>V</a:t>
              </a:r>
              <a:r>
                <a:rPr lang="en-US" altLang="x-none" sz="1200" baseline="-25000" dirty="0">
                  <a:ea typeface="SimSun" panose="02010600030101010101" pitchFamily="2" charset="-122"/>
                </a:rPr>
                <a:t>12</a:t>
              </a:r>
              <a:endParaRPr lang="en-US" altLang="x-none" sz="1200" baseline="-25000" dirty="0">
                <a:ea typeface="SimSun" panose="02010600030101010101" pitchFamily="2" charset="-122"/>
              </a:endParaRPr>
            </a:p>
          </p:txBody>
        </p:sp>
        <p:sp>
          <p:nvSpPr>
            <p:cNvPr id="8" name="Text Box 4"/>
            <p:cNvSpPr/>
            <p:nvPr/>
          </p:nvSpPr>
          <p:spPr>
            <a:xfrm>
              <a:off x="2136" y="4355"/>
              <a:ext cx="707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200" dirty="0">
                  <a:ea typeface="SimSun" panose="02010600030101010101" pitchFamily="2" charset="-122"/>
                </a:rPr>
                <a:t>V</a:t>
              </a:r>
              <a:r>
                <a:rPr lang="en-US" altLang="x-none" sz="1200" baseline="-25000" dirty="0">
                  <a:ea typeface="SimSun" panose="02010600030101010101" pitchFamily="2" charset="-122"/>
                </a:rPr>
                <a:t>13</a:t>
              </a:r>
              <a:endParaRPr lang="en-US" altLang="x-none" sz="1200" baseline="-25000" dirty="0">
                <a:ea typeface="SimSun" panose="02010600030101010101" pitchFamily="2" charset="-122"/>
              </a:endParaRPr>
            </a:p>
          </p:txBody>
        </p:sp>
        <p:sp>
          <p:nvSpPr>
            <p:cNvPr id="9" name="Text Box 4"/>
            <p:cNvSpPr/>
            <p:nvPr/>
          </p:nvSpPr>
          <p:spPr>
            <a:xfrm>
              <a:off x="3222" y="3469"/>
              <a:ext cx="797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200" dirty="0">
                  <a:ea typeface="SimSun" panose="02010600030101010101" pitchFamily="2" charset="-122"/>
                </a:rPr>
                <a:t>B</a:t>
              </a:r>
              <a:r>
                <a:rPr lang="en-US" altLang="x-none" sz="1200" baseline="-25000" dirty="0">
                  <a:ea typeface="SimSun" panose="02010600030101010101" pitchFamily="2" charset="-122"/>
                </a:rPr>
                <a:t>2</a:t>
              </a:r>
              <a:endParaRPr lang="en-US" altLang="x-none" sz="1200" baseline="-25000" dirty="0">
                <a:ea typeface="SimSun" panose="02010600030101010101" pitchFamily="2" charset="-122"/>
              </a:endParaRPr>
            </a:p>
          </p:txBody>
        </p:sp>
        <p:sp>
          <p:nvSpPr>
            <p:cNvPr id="10" name="Text Box 4"/>
            <p:cNvSpPr/>
            <p:nvPr/>
          </p:nvSpPr>
          <p:spPr>
            <a:xfrm>
              <a:off x="2843" y="4093"/>
              <a:ext cx="780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200" dirty="0">
                  <a:ea typeface="SimSun" panose="02010600030101010101" pitchFamily="2" charset="-122"/>
                </a:rPr>
                <a:t>B</a:t>
              </a:r>
              <a:r>
                <a:rPr lang="en-US" altLang="x-none" sz="1200" baseline="-25000" dirty="0">
                  <a:ea typeface="SimSun" panose="02010600030101010101" pitchFamily="2" charset="-122"/>
                </a:rPr>
                <a:t>3</a:t>
              </a:r>
              <a:endParaRPr lang="en-US" altLang="x-none" sz="1200" baseline="-25000" dirty="0">
                <a:ea typeface="SimSun" panose="02010600030101010101" pitchFamily="2" charset="-122"/>
              </a:endParaRPr>
            </a:p>
          </p:txBody>
        </p:sp>
        <p:sp>
          <p:nvSpPr>
            <p:cNvPr id="11" name="Text Box 4"/>
            <p:cNvSpPr/>
            <p:nvPr/>
          </p:nvSpPr>
          <p:spPr>
            <a:xfrm>
              <a:off x="2201" y="3907"/>
              <a:ext cx="642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0170" tIns="46990" rIns="90170" bIns="46990" anchor="t">
              <a:spAutoFit/>
            </a:bodyPr>
            <a:p>
              <a:pPr lvl="0" algn="ctr">
                <a:spcBef>
                  <a:spcPct val="50000"/>
                </a:spcBef>
              </a:pPr>
              <a:r>
                <a:rPr lang="en-US" altLang="x-none" sz="1200" dirty="0">
                  <a:ea typeface="SimSun" panose="02010600030101010101" pitchFamily="2" charset="-122"/>
                </a:rPr>
                <a:t>B</a:t>
              </a:r>
              <a:r>
                <a:rPr lang="en-US" altLang="x-none" sz="1200" baseline="-25000" dirty="0">
                  <a:ea typeface="SimSun" panose="02010600030101010101" pitchFamily="2" charset="-122"/>
                </a:rPr>
                <a:t>1</a:t>
              </a:r>
              <a:endParaRPr lang="en-US" altLang="x-none" sz="1200" baseline="-25000" dirty="0">
                <a:ea typeface="SimSun" panose="02010600030101010101" pitchFamily="2" charset="-122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2545" y="1406525"/>
            <a:ext cx="6231255" cy="3777615"/>
          </a:xfrm>
        </p:spPr>
        <p:txBody>
          <a:bodyPr/>
          <a:p>
            <a:r>
              <a:rPr lang="en-US" sz="1400"/>
              <a:t>Surface point cloud can be got by a 3D scanner.</a:t>
            </a:r>
            <a:endParaRPr lang="en-US" sz="1600"/>
          </a:p>
          <a:p>
            <a:pPr lvl="0"/>
            <a:r>
              <a:rPr lang="en-US" sz="1400"/>
              <a:t>Ball center can be fitted by the point cloud.</a:t>
            </a:r>
            <a:endParaRPr lang="en-US" sz="1400"/>
          </a:p>
          <a:p>
            <a:pPr lvl="1"/>
            <a:r>
              <a:rPr lang="en-US" sz="1200"/>
              <a:t>High accuracy: The accuracy of the fitted ball center can be a few orders of magnitude higher than that of the surface point cloud.</a:t>
            </a:r>
            <a:endParaRPr lang="en-US" sz="1200"/>
          </a:p>
          <a:p>
            <a:pPr lvl="1"/>
            <a:r>
              <a:rPr lang="en-US" sz="1215">
                <a:sym typeface="+mn-ea"/>
              </a:rPr>
              <a:t>Normal vector: </a:t>
            </a:r>
            <a:r>
              <a:rPr lang="en-US" sz="1220"/>
              <a:t>3 points can determine a plane and a normal vector in space. </a:t>
            </a:r>
            <a:endParaRPr lang="en-US" sz="1220"/>
          </a:p>
          <a:p>
            <a:pPr lvl="0"/>
            <a:r>
              <a:rPr lang="en-US" sz="1400">
                <a:sym typeface="+mn-ea"/>
              </a:rPr>
              <a:t>Single ball for space vector measurement</a:t>
            </a:r>
            <a:endParaRPr lang="en-US" sz="14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For linear axis: Fit a ball's center at 2 or more locations.</a:t>
            </a:r>
            <a:endParaRPr lang="en-US" sz="12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For rotating axis: Fit a ball's center at 3 or more angular locations. </a:t>
            </a:r>
            <a:endParaRPr lang="en-US" sz="1400">
              <a:sym typeface="+mn-ea"/>
            </a:endParaRPr>
          </a:p>
          <a:p>
            <a:pPr lvl="0"/>
            <a:r>
              <a:rPr lang="en-US" sz="1400"/>
              <a:t>3 balls for 6-DOF movement measurement</a:t>
            </a:r>
            <a:endParaRPr lang="en-US" sz="1400"/>
          </a:p>
          <a:p>
            <a:pPr lvl="1"/>
            <a:r>
              <a:rPr lang="en-US" sz="1200"/>
              <a:t>The 6-DOF movement of an object in space can be determined by tracking the 3 points.</a:t>
            </a:r>
            <a:endParaRPr lang="en-US" sz="1200"/>
          </a:p>
          <a:p>
            <a:pPr lvl="0"/>
            <a:r>
              <a:rPr lang="en-US" sz="1370"/>
              <a:t>3</a:t>
            </a:r>
            <a:r>
              <a:rPr lang="en-US" sz="1365">
                <a:sym typeface="+mn-ea"/>
              </a:rPr>
              <a:t> balls as </a:t>
            </a:r>
            <a:r>
              <a:rPr lang="en-US" sz="1360">
                <a:sym typeface="+mn-ea"/>
              </a:rPr>
              <a:t>reference </a:t>
            </a:r>
            <a:r>
              <a:rPr lang="en-US" sz="1365">
                <a:sym typeface="+mn-ea"/>
              </a:rPr>
              <a:t>for 3D point cloud stitching</a:t>
            </a:r>
            <a:endParaRPr lang="en-US" sz="1365">
              <a:sym typeface="+mn-ea"/>
            </a:endParaRPr>
          </a:p>
          <a:p>
            <a:pPr lvl="1"/>
            <a:r>
              <a:rPr lang="en-US" sz="1190">
                <a:sym typeface="+mn-ea"/>
              </a:rPr>
              <a:t>2 sets of 3D point cloud can be stitched together with the reference.</a:t>
            </a:r>
            <a:endParaRPr lang="en-US" sz="1190">
              <a:sym typeface="+mn-ea"/>
            </a:endParaRPr>
          </a:p>
          <a:p>
            <a:pPr lvl="1"/>
            <a:r>
              <a:rPr lang="en-US" sz="1190">
                <a:sym typeface="+mn-ea"/>
              </a:rPr>
              <a:t>The stitching accuracy is very high.</a:t>
            </a:r>
            <a:endParaRPr lang="en-US" sz="1190">
              <a:sym typeface="+mn-ea"/>
            </a:endParaRPr>
          </a:p>
          <a:p>
            <a:pPr lvl="1"/>
            <a:r>
              <a:rPr lang="en-US" sz="1195"/>
              <a:t>No reference stickers are needed to realize true non-contact measurement.</a:t>
            </a:r>
            <a:endParaRPr lang="en-US" sz="1195"/>
          </a:p>
          <a:p>
            <a:pPr lvl="1"/>
            <a:r>
              <a:rPr lang="en-US" sz="1195"/>
              <a:t>Robot automatic 3D scanning for huge objects. </a:t>
            </a:r>
            <a:endParaRPr lang="en-US" sz="1195"/>
          </a:p>
          <a:p>
            <a:pPr lvl="0"/>
            <a:endParaRPr lang="en-US" sz="1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/>
              <a:t>Precision and Accuracy Transfer and Magnification </a:t>
            </a:r>
            <a:endParaRPr lang="en-US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1600"/>
              <a:t>LCD to Camera</a:t>
            </a:r>
            <a:endParaRPr lang="en-US" sz="1600"/>
          </a:p>
          <a:p>
            <a:pPr lvl="1"/>
            <a:r>
              <a:rPr lang="en-US" sz="1400"/>
              <a:t>Statistic properties of precision and accuracy.</a:t>
            </a:r>
            <a:endParaRPr lang="en-US" sz="1400"/>
          </a:p>
          <a:p>
            <a:pPr lvl="1"/>
            <a:r>
              <a:rPr lang="en-US" sz="1400"/>
              <a:t>Error Avg = 0, Std = 1/1,000 pixel pitch.</a:t>
            </a:r>
            <a:endParaRPr lang="en-US" sz="1400"/>
          </a:p>
          <a:p>
            <a:pPr lvl="1"/>
            <a:r>
              <a:rPr lang="en-US" sz="1400"/>
              <a:t>Non-toutch 2D ruler</a:t>
            </a:r>
            <a:endParaRPr lang="en-US" sz="1400"/>
          </a:p>
          <a:p>
            <a:r>
              <a:rPr lang="en-US" sz="1600"/>
              <a:t>Dual-view vision</a:t>
            </a:r>
            <a:endParaRPr lang="en-US" sz="1600"/>
          </a:p>
          <a:p>
            <a:pPr lvl="1"/>
            <a:r>
              <a:rPr lang="en-US" sz="1400">
                <a:sym typeface="+mn-ea"/>
              </a:rPr>
              <a:t>Error Avg = 0, Std = 1/1,000 pixel pitch.</a:t>
            </a:r>
            <a:endParaRPr lang="en-US" sz="1400">
              <a:sym typeface="+mn-ea"/>
            </a:endParaRPr>
          </a:p>
          <a:p>
            <a:pPr lvl="1"/>
            <a:r>
              <a:rPr lang="en-US" sz="1400">
                <a:sym typeface="+mn-ea"/>
              </a:rPr>
              <a:t>Non-toutch </a:t>
            </a:r>
            <a:r>
              <a:rPr lang="en-US" sz="1400"/>
              <a:t>3D scanner or 3D ruler.</a:t>
            </a:r>
            <a:endParaRPr lang="en-US" sz="1400"/>
          </a:p>
          <a:p>
            <a:pPr lvl="1"/>
            <a:r>
              <a:rPr lang="en-US" sz="1400"/>
              <a:t>3D Scanner or 3D-DIC.</a:t>
            </a:r>
            <a:endParaRPr lang="en-US" sz="1400"/>
          </a:p>
          <a:p>
            <a:r>
              <a:rPr lang="en-US" sz="1600">
                <a:sym typeface="+mn-ea"/>
              </a:rPr>
              <a:t>Known </a:t>
            </a:r>
            <a:r>
              <a:rPr lang="en-US" sz="1600"/>
              <a:t>precision geometry objects</a:t>
            </a:r>
            <a:endParaRPr lang="en-US" sz="1600"/>
          </a:p>
          <a:p>
            <a:pPr lvl="1"/>
            <a:r>
              <a:rPr lang="en-US" sz="1400"/>
              <a:t>Ball or cylinder.</a:t>
            </a:r>
            <a:endParaRPr lang="en-US" sz="1400"/>
          </a:p>
          <a:p>
            <a:pPr lvl="1"/>
            <a:r>
              <a:rPr lang="en-US" sz="1400"/>
              <a:t>Ball centers for 6-DOF measurement.</a:t>
            </a:r>
            <a:endParaRPr lang="en-US" sz="1400"/>
          </a:p>
          <a:p>
            <a:pPr lvl="1"/>
            <a:r>
              <a:rPr lang="en-US" sz="1400"/>
              <a:t>Surface points fitted to ball center (accuracy enhancement).</a:t>
            </a:r>
            <a:endParaRPr lang="en-US" sz="1400"/>
          </a:p>
          <a:p>
            <a:pPr lvl="0"/>
            <a:r>
              <a:rPr lang="en-US" sz="1600"/>
              <a:t>Precision and accuracy</a:t>
            </a:r>
            <a:endParaRPr lang="en-US" sz="1600"/>
          </a:p>
          <a:p>
            <a:pPr lvl="1"/>
            <a:r>
              <a:rPr lang="en-US" sz="1400"/>
              <a:t>2D/3D measurement to micron and even to nano meter level.</a:t>
            </a:r>
            <a:endParaRPr lang="en-US" sz="1400"/>
          </a:p>
          <a:p>
            <a:pPr lvl="1"/>
            <a:r>
              <a:rPr lang="en-US" sz="1400">
                <a:sym typeface="+mn-ea"/>
              </a:rPr>
              <a:t>Make the system accuracy up to its </a:t>
            </a:r>
            <a:r>
              <a:rPr lang="en-US" sz="1400"/>
              <a:t>r</a:t>
            </a:r>
            <a:r>
              <a:rPr lang="en-US" sz="1400"/>
              <a:t>epeatability accuracy.</a:t>
            </a:r>
            <a:endParaRPr lang="en-US" sz="1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Content Placeholder 6" descr="Dot - Calibration panel - 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9220" y="1300480"/>
            <a:ext cx="1323340" cy="995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Content Placeholder 6" descr="Dot - Calibration panel - 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5160" y="1771015"/>
            <a:ext cx="1323340" cy="995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Content Placeholder 6" descr="Dot - Calibration panel - 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50" y="2254885"/>
            <a:ext cx="1323340" cy="995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0" name="Picture 79" descr="Checkerboard 13x9 - 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60000">
            <a:off x="2228215" y="1433195"/>
            <a:ext cx="1378585" cy="1035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3200">
                <a:sym typeface="+mn-ea"/>
              </a:rPr>
              <a:t>Backward Compatible with Pinhole Model</a:t>
            </a:r>
            <a:endParaRPr lang="en-US" sz="3200">
              <a:sym typeface="+mn-ea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6384925" y="2269490"/>
            <a:ext cx="82486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6381115" y="1632585"/>
            <a:ext cx="0" cy="63627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223000" y="2269490"/>
            <a:ext cx="157480" cy="9842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861560" y="2747010"/>
            <a:ext cx="775970" cy="48196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6" name="Text Box 45"/>
          <p:cNvSpPr txBox="1"/>
          <p:nvPr/>
        </p:nvSpPr>
        <p:spPr>
          <a:xfrm>
            <a:off x="4781868" y="2914333"/>
            <a:ext cx="2762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Z</a:t>
            </a:r>
            <a:endParaRPr lang="en-US" sz="1200">
              <a:solidFill>
                <a:srgbClr val="00B0F0"/>
              </a:solidFill>
            </a:endParaRPr>
          </a:p>
        </p:txBody>
      </p:sp>
      <p:sp>
        <p:nvSpPr>
          <p:cNvPr id="47" name="Text Box 46"/>
          <p:cNvSpPr txBox="1"/>
          <p:nvPr/>
        </p:nvSpPr>
        <p:spPr>
          <a:xfrm>
            <a:off x="6114098" y="1558925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Y</a:t>
            </a:r>
            <a:endParaRPr lang="en-US" sz="1200">
              <a:solidFill>
                <a:srgbClr val="00B0F0"/>
              </a:solidFill>
            </a:endParaRPr>
          </a:p>
        </p:txBody>
      </p:sp>
      <p:sp>
        <p:nvSpPr>
          <p:cNvPr id="48" name="Text Box 47"/>
          <p:cNvSpPr txBox="1"/>
          <p:nvPr/>
        </p:nvSpPr>
        <p:spPr>
          <a:xfrm>
            <a:off x="6265386" y="2323148"/>
            <a:ext cx="26733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0</a:t>
            </a:r>
            <a:endParaRPr lang="en-US" sz="1200">
              <a:solidFill>
                <a:srgbClr val="00B0F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5641975" y="2357755"/>
            <a:ext cx="610870" cy="39370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55"/>
          <p:cNvSpPr txBox="1"/>
          <p:nvPr/>
        </p:nvSpPr>
        <p:spPr>
          <a:xfrm>
            <a:off x="6989286" y="2269649"/>
            <a:ext cx="28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200">
                <a:solidFill>
                  <a:srgbClr val="00B0F0"/>
                </a:solidFill>
              </a:rPr>
              <a:t>X</a:t>
            </a:r>
            <a:endParaRPr lang="en-US" sz="1200">
              <a:solidFill>
                <a:srgbClr val="00B0F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6939915" y="1797050"/>
            <a:ext cx="182880" cy="1143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381115" y="1903730"/>
            <a:ext cx="577215" cy="36512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 descr="Checkerboard 13x9 - 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360" y="1694815"/>
            <a:ext cx="1378585" cy="1035050"/>
          </a:xfrm>
          <a:prstGeom prst="rect">
            <a:avLst/>
          </a:prstGeom>
        </p:spPr>
      </p:pic>
      <p:cxnSp>
        <p:nvCxnSpPr>
          <p:cNvPr id="85" name="Straight Arrow Connector 84"/>
          <p:cNvCxnSpPr/>
          <p:nvPr/>
        </p:nvCxnSpPr>
        <p:spPr>
          <a:xfrm flipH="1">
            <a:off x="1522730" y="2898140"/>
            <a:ext cx="224790" cy="14033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 descr="Linear Slider 410x2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0000">
            <a:off x="7019925" y="2840355"/>
            <a:ext cx="885190" cy="485775"/>
          </a:xfrm>
          <a:prstGeom prst="rect">
            <a:avLst/>
          </a:prstGeom>
        </p:spPr>
      </p:pic>
      <p:cxnSp>
        <p:nvCxnSpPr>
          <p:cNvPr id="87" name="Straight Arrow Connector 86"/>
          <p:cNvCxnSpPr/>
          <p:nvPr/>
        </p:nvCxnSpPr>
        <p:spPr>
          <a:xfrm flipH="1">
            <a:off x="6730365" y="2941320"/>
            <a:ext cx="775970" cy="48196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Text Box 3"/>
          <p:cNvSpPr txBox="1"/>
          <p:nvPr/>
        </p:nvSpPr>
        <p:spPr>
          <a:xfrm>
            <a:off x="2111375" y="2853055"/>
            <a:ext cx="11379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200">
                <a:sym typeface="+mn-ea"/>
              </a:rPr>
              <a:t>Checkerboard</a:t>
            </a:r>
            <a:endParaRPr lang="en-US" sz="1200"/>
          </a:p>
          <a:p>
            <a:pPr algn="l"/>
            <a:r>
              <a:rPr lang="en-US" sz="1200"/>
              <a:t>@6-DOF</a:t>
            </a:r>
            <a:endParaRPr lang="en-US" sz="1200"/>
          </a:p>
        </p:txBody>
      </p:sp>
      <p:sp>
        <p:nvSpPr>
          <p:cNvPr id="13" name="Text Box 12"/>
          <p:cNvSpPr txBox="1"/>
          <p:nvPr/>
        </p:nvSpPr>
        <p:spPr>
          <a:xfrm>
            <a:off x="4835525" y="3480435"/>
            <a:ext cx="253619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1000"/>
              <a:t>Board normal vector || </a:t>
            </a:r>
            <a:r>
              <a:rPr lang="en-US" sz="1000">
                <a:sym typeface="+mn-ea"/>
              </a:rPr>
              <a:t>Axis of linear stage</a:t>
            </a:r>
            <a:endParaRPr lang="en-US" sz="1000">
              <a:sym typeface="+mn-ea"/>
            </a:endParaRPr>
          </a:p>
        </p:txBody>
      </p:sp>
      <p:sp>
        <p:nvSpPr>
          <p:cNvPr id="6" name="Content Placeholder 3"/>
          <p:cNvSpPr>
            <a:spLocks noGrp="1"/>
          </p:cNvSpPr>
          <p:nvPr/>
        </p:nvSpPr>
        <p:spPr>
          <a:xfrm>
            <a:off x="695325" y="3957320"/>
            <a:ext cx="3390265" cy="13296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Approach 1: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Checkerboard corners are the reference points.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Checkerboard is at multiple 6-DOF locations.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Camera model - Pinhole Model.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045">
                <a:latin typeface="Times New Roman" panose="02020603050405020304" pitchFamily="2" charset="0"/>
                <a:cs typeface="Times New Roman" panose="02020603050405020304" pitchFamily="2" charset="0"/>
              </a:rPr>
              <a:t>Intrinsic parameters</a:t>
            </a:r>
            <a:endParaRPr lang="en-US" sz="1045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045">
                <a:latin typeface="Times New Roman" panose="02020603050405020304" pitchFamily="2" charset="0"/>
                <a:cs typeface="Times New Roman" panose="02020603050405020304" pitchFamily="2" charset="0"/>
              </a:rPr>
              <a:t>Extrinsic parameters.</a:t>
            </a:r>
            <a:endParaRPr lang="en-US" sz="1045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3" name="Content Placeholder 3"/>
          <p:cNvSpPr>
            <a:spLocks noGrp="1"/>
          </p:cNvSpPr>
          <p:nvPr/>
        </p:nvSpPr>
        <p:spPr>
          <a:xfrm>
            <a:off x="4263390" y="3957320"/>
            <a:ext cx="4211955" cy="13296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86385" lvl="0" indent="-286385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395" lvl="1" indent="-23876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233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3770" lvl="2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•"/>
              <a:defRPr sz="200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5405" lvl="3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–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040" lvl="4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8675" lvl="5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80310" lvl="6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1945" lvl="7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3580" lvl="8" indent="-190500" algn="l" defTabSz="76327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ct val="0"/>
              </a:spcAft>
              <a:buChar char="»"/>
              <a:defRPr sz="167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Approach</a:t>
            </a:r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 2: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The weight centers of the </a:t>
            </a:r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r</a:t>
            </a:r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ound dots are the reference points.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Board moves on a linear slider to 3+ z-locations.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sz="1200">
                <a:latin typeface="Times New Roman" panose="02020603050405020304" pitchFamily="2" charset="0"/>
                <a:cs typeface="Times New Roman" panose="02020603050405020304" pitchFamily="2" charset="0"/>
              </a:rPr>
              <a:t>Camera model - Pinhole Model.</a:t>
            </a:r>
            <a:endParaRPr lang="en-US" sz="1200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045">
                <a:latin typeface="Times New Roman" panose="02020603050405020304" pitchFamily="2" charset="0"/>
                <a:cs typeface="Times New Roman" panose="02020603050405020304" pitchFamily="2" charset="0"/>
              </a:rPr>
              <a:t>Intrinsic parameters</a:t>
            </a:r>
            <a:endParaRPr lang="en-US" sz="1045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lvl="1"/>
            <a:r>
              <a:rPr lang="en-US" sz="1045">
                <a:latin typeface="Times New Roman" panose="02020603050405020304" pitchFamily="2" charset="0"/>
                <a:cs typeface="Times New Roman" panose="02020603050405020304" pitchFamily="2" charset="0"/>
              </a:rPr>
              <a:t>Extrinsic parameters</a:t>
            </a:r>
            <a:endParaRPr lang="en-US" sz="1045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pic>
        <p:nvPicPr>
          <p:cNvPr id="8" name="Content Placeholder 7" descr="Camera with Chessboard - 03 120x120"/>
          <p:cNvPicPr>
            <a:picLocks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14400" y="2926080"/>
            <a:ext cx="641517" cy="630936"/>
          </a:xfrm>
          <a:prstGeom prst="rect">
            <a:avLst/>
          </a:prstGeom>
        </p:spPr>
      </p:pic>
      <p:pic>
        <p:nvPicPr>
          <p:cNvPr id="11" name="Content Placeholder 5" descr="IMG_8540.acr_1500x1000_Mod3 182x182 Dot"/>
          <p:cNvPicPr>
            <a:picLocks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087368" y="3200400"/>
            <a:ext cx="630936" cy="6309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Oval 34"/>
          <p:cNvSpPr/>
          <p:nvPr/>
        </p:nvSpPr>
        <p:spPr>
          <a:xfrm>
            <a:off x="7099808" y="1775206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367018" y="2241296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97318" y="2902331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615178" y="2728976"/>
            <a:ext cx="45720" cy="4572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Conclusions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9030"/>
            <a:ext cx="8229600" cy="4020820"/>
          </a:xfrm>
        </p:spPr>
        <p:txBody>
          <a:bodyPr/>
          <a:p>
            <a:r>
              <a:rPr lang="en-US" sz="1400">
                <a:sym typeface="+mn-ea"/>
              </a:rPr>
              <a:t>Advantages</a:t>
            </a:r>
            <a:endParaRPr lang="en-US" sz="1400"/>
          </a:p>
          <a:p>
            <a:pPr lvl="1"/>
            <a:r>
              <a:rPr lang="en-US" sz="1200">
                <a:sym typeface="+mn-ea"/>
              </a:rPr>
              <a:t>High accuracy for every pixel of both 2D image and 3D point cloud.</a:t>
            </a:r>
            <a:endParaRPr lang="en-US" sz="12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The average error is 0.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The std error is 1/1,000 of a pixel or smaller.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Zero geometry aberration.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Zero chromatic aberration.</a:t>
            </a:r>
            <a:endParaRPr lang="en-US" sz="1000"/>
          </a:p>
          <a:p>
            <a:pPr lvl="1"/>
            <a:r>
              <a:rPr lang="en-US" sz="1200">
                <a:sym typeface="+mn-ea"/>
              </a:rPr>
              <a:t>High speed. </a:t>
            </a:r>
            <a:endParaRPr lang="en-US" sz="12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Fast camera calibration (in seconds to minutes).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Zero delay </a:t>
            </a:r>
            <a:r>
              <a:rPr lang="en-US" sz="1000">
                <a:sym typeface="+mn-ea"/>
              </a:rPr>
              <a:t>real-time</a:t>
            </a:r>
            <a:r>
              <a:rPr lang="en-US" sz="1000">
                <a:sym typeface="+mn-ea"/>
              </a:rPr>
              <a:t> </a:t>
            </a:r>
            <a:r>
              <a:rPr lang="en-US" sz="1000">
                <a:sym typeface="+mn-ea"/>
              </a:rPr>
              <a:t>image rectification.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Real-time 3D reconstruction.</a:t>
            </a:r>
            <a:endParaRPr lang="en-US" sz="1000"/>
          </a:p>
          <a:p>
            <a:pPr lvl="1"/>
            <a:r>
              <a:rPr lang="en-US" sz="1200">
                <a:sym typeface="+mn-ea"/>
              </a:rPr>
              <a:t>Multiple calibration. </a:t>
            </a:r>
            <a:endParaRPr lang="en-US" sz="12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Geometry calibration and chromatic calibration with all LCD pixels as active reference points.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Interactive intensity calibration with LCD as even lighting box and with the camera as the</a:t>
            </a:r>
            <a:r>
              <a:rPr lang="en-US" sz="1000">
                <a:sym typeface="+mn-ea"/>
              </a:rPr>
              <a:t> intensity meter</a:t>
            </a:r>
            <a:r>
              <a:rPr lang="en-US" sz="1000">
                <a:sym typeface="+mn-ea"/>
              </a:rPr>
              <a:t>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Any COTS LCD flat panel can be used.</a:t>
            </a:r>
            <a:endParaRPr lang="en-US" sz="1200"/>
          </a:p>
          <a:p>
            <a:r>
              <a:rPr lang="en-US" sz="1400">
                <a:sym typeface="+mn-ea"/>
              </a:rPr>
              <a:t>Applicability</a:t>
            </a:r>
            <a:endParaRPr lang="en-US" sz="1400"/>
          </a:p>
          <a:p>
            <a:pPr lvl="1"/>
            <a:r>
              <a:rPr lang="en-US" sz="1200">
                <a:sym typeface="+mn-ea"/>
              </a:rPr>
              <a:t>The technique is universally applicable to all imaging devices with any types of lenses. </a:t>
            </a:r>
            <a:endParaRPr lang="en-US" sz="12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Cameras (image sensing devices).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Projectors (image projecting devices).</a:t>
            </a:r>
            <a:endParaRPr lang="en-US" sz="1000">
              <a:sym typeface="+mn-ea"/>
            </a:endParaRPr>
          </a:p>
          <a:p>
            <a:pPr lvl="1"/>
            <a:r>
              <a:rPr lang="en-US" sz="1200">
                <a:sym typeface="+mn-ea"/>
              </a:rPr>
              <a:t>Optic parts close-loop manufacturing.</a:t>
            </a:r>
            <a:endParaRPr lang="en-US" sz="12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Millions of rays can be traced with the space accuracy of 1/1,000 of a pixel.</a:t>
            </a:r>
            <a:endParaRPr lang="en-US" sz="1000">
              <a:sym typeface="+mn-ea"/>
            </a:endParaRPr>
          </a:p>
          <a:p>
            <a:pPr lvl="2"/>
            <a:r>
              <a:rPr lang="en-US" sz="1000">
                <a:sym typeface="+mn-ea"/>
              </a:rPr>
              <a:t>Geometry properties of single lens or lens assemblies can be determined.</a:t>
            </a:r>
            <a:endParaRPr lang="en-US" sz="1000">
              <a:sym typeface="+mn-ea"/>
            </a:endParaRPr>
          </a:p>
          <a:p>
            <a:endParaRPr lang="en-US" sz="1000">
              <a:sym typeface="+mn-e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Tech Support</a:t>
            </a:r>
            <a:r>
              <a:rPr lang="en-US"/>
              <a:t> </a:t>
            </a:r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1188085" y="1631315"/>
            <a:ext cx="67678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More details can be found at:</a:t>
            </a:r>
            <a:endParaRPr lang="en-US"/>
          </a:p>
          <a:p>
            <a:pPr lvl="1"/>
            <a:r>
              <a:rPr lang="en-US" sz="1600">
                <a:sym typeface="+mn-ea"/>
              </a:rPr>
              <a:t>MaySolutionsLLC.com</a:t>
            </a:r>
            <a:r>
              <a:rPr lang="en-US">
                <a:sym typeface="+mn-ea"/>
              </a:rPr>
              <a:t>/Support.html</a:t>
            </a:r>
            <a:r>
              <a:rPr lang="en-US">
                <a:sym typeface="+mn-ea"/>
              </a:rPr>
              <a:t> </a:t>
            </a:r>
            <a:endParaRPr lang="en-US">
              <a:sym typeface="+mn-ea"/>
            </a:endParaRPr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Files can be downloaded:</a:t>
            </a:r>
            <a:endParaRPr lang="en-US"/>
          </a:p>
          <a:p>
            <a:pPr lvl="1"/>
            <a:r>
              <a:rPr lang="en-US" sz="1600"/>
              <a:t>1. Camera_2.0_v0.99_2018_11_10.pdf</a:t>
            </a:r>
            <a:endParaRPr lang="en-US" sz="1600"/>
          </a:p>
          <a:p>
            <a:pPr lvl="1"/>
            <a:r>
              <a:rPr lang="en-US" sz="1600"/>
              <a:t>2. Camera_2.0</a:t>
            </a:r>
            <a:r>
              <a:rPr lang="en-US" sz="1600">
                <a:sym typeface="+mn-ea"/>
              </a:rPr>
              <a:t>_v1.00_2020_02_10</a:t>
            </a:r>
            <a:r>
              <a:rPr lang="en-US" sz="1600"/>
              <a:t>.ppt</a:t>
            </a:r>
            <a:endParaRPr lang="en-US" sz="1600"/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ym typeface="+mn-ea"/>
              </a:rPr>
              <a:t>Contact email:</a:t>
            </a:r>
            <a:endParaRPr lang="en-US">
              <a:sym typeface="+mn-ea"/>
            </a:endParaRPr>
          </a:p>
          <a:p>
            <a:pPr lvl="1" indent="0">
              <a:buNone/>
            </a:pPr>
            <a:r>
              <a:rPr lang="en-US" sz="1600">
                <a:sym typeface="+mn-ea"/>
              </a:rPr>
              <a:t>Bingcheng (Arthur) Yang &lt;aYang@MaySolutionsLLC.com&gt;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26430</Words>
  <Application>WPS Presentation</Application>
  <PresentationFormat>Widescreen</PresentationFormat>
  <Paragraphs>1066</Paragraphs>
  <Slides>58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8" baseType="lpstr">
      <vt:lpstr>Arial</vt:lpstr>
      <vt:lpstr>SimSun</vt:lpstr>
      <vt:lpstr>Wingdings</vt:lpstr>
      <vt:lpstr>Times New Roman</vt:lpstr>
      <vt:lpstr>Symbol</vt:lpstr>
      <vt:lpstr>Microsoft YaHei</vt:lpstr>
      <vt:lpstr>Arial Unicode MS</vt:lpstr>
      <vt:lpstr>Calibri</vt:lpstr>
      <vt:lpstr>Symbol</vt:lpstr>
      <vt:lpstr>1_Default Design</vt:lpstr>
      <vt:lpstr>Distortion-Free Camera Calibration</vt:lpstr>
      <vt:lpstr>Introduction</vt:lpstr>
      <vt:lpstr>Working Principle</vt:lpstr>
      <vt:lpstr>LCD Monitor as Active Calibration Panel</vt:lpstr>
      <vt:lpstr>Camera Calibration</vt:lpstr>
      <vt:lpstr>Basic Camera Calibration</vt:lpstr>
      <vt:lpstr>Advanced Camera Calibration</vt:lpstr>
      <vt:lpstr>PSF and Phase Unwrapping</vt:lpstr>
      <vt:lpstr>PSF with 3-Step Sinusoidal</vt:lpstr>
      <vt:lpstr>Nonlinearity Suppress</vt:lpstr>
      <vt:lpstr>Camera Image Capturing</vt:lpstr>
      <vt:lpstr>Virtual Sensors</vt:lpstr>
      <vt:lpstr>Virtual Sensor</vt:lpstr>
      <vt:lpstr>Inverse Mapping Interpolation</vt:lpstr>
      <vt:lpstr>Inverse Mapping Parameters of 4-Vertex or 3-Vertex</vt:lpstr>
      <vt:lpstr>3-Vertex Triangle Interpolation</vt:lpstr>
      <vt:lpstr>4-Vertex  Interpolation</vt:lpstr>
      <vt:lpstr>Dot vs. Vector</vt:lpstr>
      <vt:lpstr>Searching Strategy and Interpolation Algorithm</vt:lpstr>
      <vt:lpstr>Image Rectification</vt:lpstr>
      <vt:lpstr>Calibration Accuracy</vt:lpstr>
      <vt:lpstr>Setup of LCD and Cameras</vt:lpstr>
      <vt:lpstr>Fringe Pattern Engine - LCD &amp; DLP</vt:lpstr>
      <vt:lpstr>Fringe Pattern Engine - Grating</vt:lpstr>
      <vt:lpstr>Pinhole Model vs. PRVA </vt:lpstr>
      <vt:lpstr>Dual-View Imaging System Calibration</vt:lpstr>
      <vt:lpstr>Fringe Phase Fitting and Optimization</vt:lpstr>
      <vt:lpstr>Calibration Stage with LCD Flat Panel</vt:lpstr>
      <vt:lpstr>Distribution Properties of Pixel-Phase Map</vt:lpstr>
      <vt:lpstr>Optimize the Pixel-Phase Distribution</vt:lpstr>
      <vt:lpstr>Retrieved and Fitted 120° Pixel Map</vt:lpstr>
      <vt:lpstr>Optical Center</vt:lpstr>
      <vt:lpstr>Virtual Sensor</vt:lpstr>
      <vt:lpstr>Inverse Mapping Parameter (IMP)</vt:lpstr>
      <vt:lpstr>Pixel Matching and 3D Reconstruction</vt:lpstr>
      <vt:lpstr>Dual-View Camera Calibration</vt:lpstr>
      <vt:lpstr>Image Rectification, Pixel Matching and 3D Reconstruction</vt:lpstr>
      <vt:lpstr>3D Reconstruction Algorithm</vt:lpstr>
      <vt:lpstr>Error Analysis</vt:lpstr>
      <vt:lpstr>Calibration of Chromatic Aberration</vt:lpstr>
      <vt:lpstr>Applications</vt:lpstr>
      <vt:lpstr>​Application Samples</vt:lpstr>
      <vt:lpstr>3D Scanners and 3D DIC</vt:lpstr>
      <vt:lpstr>Projector Calibration</vt:lpstr>
      <vt:lpstr>Pixel Ray Tracing for Close-Loop Optics</vt:lpstr>
      <vt:lpstr>3-Chip Sensor or Imager </vt:lpstr>
      <vt:lpstr>Multispectral Cameras</vt:lpstr>
      <vt:lpstr>Virtual Sensors in Coordinate Systems</vt:lpstr>
      <vt:lpstr>Typical Applications</vt:lpstr>
      <vt:lpstr>Glass Quality Inspection</vt:lpstr>
      <vt:lpstr>PowerPoint 演示文稿</vt:lpstr>
      <vt:lpstr>Galvo Calibration</vt:lpstr>
      <vt:lpstr>Phase Measuring Deflectometry (PMD)</vt:lpstr>
      <vt:lpstr>Precision Balls for Indirect Calibrations</vt:lpstr>
      <vt:lpstr>Precision and Accuracy Transfer and Magnification </vt:lpstr>
      <vt:lpstr>Backward Compatible with Pinhole Model</vt:lpstr>
      <vt:lpstr>Conclusions</vt:lpstr>
      <vt:lpstr>Tech Support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Distortion-Free_x000B_Camera Calibration and Applications</dc:title>
  <dc:creator/>
  <cp:lastModifiedBy>ABC</cp:lastModifiedBy>
  <cp:revision>2329</cp:revision>
  <dcterms:created xsi:type="dcterms:W3CDTF">2018-10-30T14:16:00Z</dcterms:created>
  <dcterms:modified xsi:type="dcterms:W3CDTF">2020-02-10T16:29:56Z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1033-11.2.0.9148</vt:lpwstr>
  </property>
</Properties>
</file>